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8"/>
  </p:notesMasterIdLst>
  <p:handoutMasterIdLst>
    <p:handoutMasterId r:id="rId29"/>
  </p:handoutMasterIdLst>
  <p:sldIdLst>
    <p:sldId id="3376" r:id="rId6"/>
    <p:sldId id="1861" r:id="rId7"/>
    <p:sldId id="1583" r:id="rId8"/>
    <p:sldId id="1378" r:id="rId9"/>
    <p:sldId id="1523" r:id="rId10"/>
    <p:sldId id="1379" r:id="rId11"/>
    <p:sldId id="1381" r:id="rId12"/>
    <p:sldId id="1824" r:id="rId13"/>
    <p:sldId id="1118" r:id="rId14"/>
    <p:sldId id="3294" r:id="rId15"/>
    <p:sldId id="1587" r:id="rId16"/>
    <p:sldId id="268" r:id="rId17"/>
    <p:sldId id="1386" r:id="rId18"/>
    <p:sldId id="1553" r:id="rId19"/>
    <p:sldId id="3346" r:id="rId20"/>
    <p:sldId id="3347" r:id="rId21"/>
    <p:sldId id="3350" r:id="rId22"/>
    <p:sldId id="3375" r:id="rId23"/>
    <p:sldId id="1614" r:id="rId24"/>
    <p:sldId id="1613" r:id="rId25"/>
    <p:sldId id="1612" r:id="rId26"/>
    <p:sldId id="1840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861"/>
            <p14:sldId id="1583"/>
            <p14:sldId id="1378"/>
            <p14:sldId id="1523"/>
            <p14:sldId id="1379"/>
            <p14:sldId id="1381"/>
            <p14:sldId id="1824"/>
            <p14:sldId id="1118"/>
            <p14:sldId id="3294"/>
            <p14:sldId id="1587"/>
            <p14:sldId id="268"/>
            <p14:sldId id="1386"/>
            <p14:sldId id="1553"/>
            <p14:sldId id="3346"/>
            <p14:sldId id="3347"/>
            <p14:sldId id="3350"/>
            <p14:sldId id="3375"/>
            <p14:sldId id="1614"/>
            <p14:sldId id="1613"/>
            <p14:sldId id="1612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001"/>
    <a:srgbClr val="FFFFFF"/>
    <a:srgbClr val="D83B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12/12/2018 8:37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12/12/2018 8:36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12/12/2018 8:36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842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28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99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3109913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8790702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Blog - https://buckwoody.wordpress.com/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181367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8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07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3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73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3109913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8790702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Blog - https://buckwoody.wordpress.com/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1291114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18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28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65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90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485" indent="-350485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6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31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3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1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1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12/12/2018 8:36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381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805A0-45E3-4CC0-A515-BB2E864CD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96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677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199"/>
            <a:ext cx="11018520" cy="752104"/>
          </a:xfrm>
        </p:spPr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817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129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5.wdp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4C1C574-B008-439B-A29B-CE925E8400B7}"/>
              </a:ext>
            </a:extLst>
          </p:cNvPr>
          <p:cNvSpPr/>
          <p:nvPr/>
        </p:nvSpPr>
        <p:spPr bwMode="auto">
          <a:xfrm>
            <a:off x="149068" y="1345193"/>
            <a:ext cx="1538006" cy="394046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</a:rPr>
              <a:t>Documents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5CD6A4-CC70-45B2-ACEB-C377E91BBA4C}"/>
              </a:ext>
            </a:extLst>
          </p:cNvPr>
          <p:cNvSpPr/>
          <p:nvPr/>
        </p:nvSpPr>
        <p:spPr bwMode="auto">
          <a:xfrm>
            <a:off x="5009505" y="1345194"/>
            <a:ext cx="1783685" cy="695817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  <a:defRPr/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  <a:cs typeface="Segoe UI Light" panose="020B0502040204020203" pitchFamily="34" charset="0"/>
              </a:rPr>
              <a:t>AI Components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F71690-0027-43FD-94B3-4391735E7175}"/>
              </a:ext>
            </a:extLst>
          </p:cNvPr>
          <p:cNvSpPr/>
          <p:nvPr/>
        </p:nvSpPr>
        <p:spPr bwMode="auto">
          <a:xfrm>
            <a:off x="9561390" y="1345194"/>
            <a:ext cx="2130977" cy="997498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</a:rPr>
              <a:t>Full text-searchable rich index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72A94-1604-45DD-BEC1-D6C9027B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Knowledge Mining with Azure Search</a:t>
            </a:r>
          </a:p>
        </p:txBody>
      </p:sp>
      <p:sp>
        <p:nvSpPr>
          <p:cNvPr id="28" name="Arrow: Chevron 2">
            <a:extLst>
              <a:ext uri="{FF2B5EF4-FFF2-40B4-BE49-F238E27FC236}">
                <a16:creationId xmlns:a16="http://schemas.microsoft.com/office/drawing/2014/main" id="{826EE199-3DB5-4222-9C55-BE01C4F8418C}"/>
              </a:ext>
            </a:extLst>
          </p:cNvPr>
          <p:cNvSpPr/>
          <p:nvPr/>
        </p:nvSpPr>
        <p:spPr bwMode="auto">
          <a:xfrm>
            <a:off x="9242755" y="2826957"/>
            <a:ext cx="442623" cy="2071027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Chevron 2">
            <a:extLst>
              <a:ext uri="{FF2B5EF4-FFF2-40B4-BE49-F238E27FC236}">
                <a16:creationId xmlns:a16="http://schemas.microsoft.com/office/drawing/2014/main" id="{67F233F6-DB84-489F-B54D-33992F9B8BAE}"/>
              </a:ext>
            </a:extLst>
          </p:cNvPr>
          <p:cNvSpPr/>
          <p:nvPr/>
        </p:nvSpPr>
        <p:spPr bwMode="auto">
          <a:xfrm>
            <a:off x="1919399" y="2892340"/>
            <a:ext cx="442623" cy="2071027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37651D3D-BFB2-4F81-8D27-2E72C8BA66B0}"/>
              </a:ext>
            </a:extLst>
          </p:cNvPr>
          <p:cNvSpPr>
            <a:spLocks noEditPoints="1"/>
          </p:cNvSpPr>
          <p:nvPr/>
        </p:nvSpPr>
        <p:spPr bwMode="auto">
          <a:xfrm>
            <a:off x="5735464" y="2033717"/>
            <a:ext cx="222239" cy="355469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8865A3-2F83-4F44-910A-A42555EFAB9D}"/>
              </a:ext>
            </a:extLst>
          </p:cNvPr>
          <p:cNvGrpSpPr/>
          <p:nvPr/>
        </p:nvGrpSpPr>
        <p:grpSpPr>
          <a:xfrm>
            <a:off x="3225189" y="3100366"/>
            <a:ext cx="343485" cy="271571"/>
            <a:chOff x="967154" y="1481462"/>
            <a:chExt cx="5331069" cy="421495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A40472-D23D-4A6A-85F3-650E7EB7AA67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6B927C-5BC7-46C6-BE90-0E261F650787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8769F3-722F-40A9-BFF2-5DB05559DAD7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: Shape 404">
              <a:extLst>
                <a:ext uri="{FF2B5EF4-FFF2-40B4-BE49-F238E27FC236}">
                  <a16:creationId xmlns:a16="http://schemas.microsoft.com/office/drawing/2014/main" id="{1DE5A837-E5CA-4FD3-8487-87E2B020E412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405">
              <a:extLst>
                <a:ext uri="{FF2B5EF4-FFF2-40B4-BE49-F238E27FC236}">
                  <a16:creationId xmlns:a16="http://schemas.microsoft.com/office/drawing/2014/main" id="{90111C11-5AA4-4452-8DB4-F6006691365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Freeform 5">
            <a:extLst>
              <a:ext uri="{FF2B5EF4-FFF2-40B4-BE49-F238E27FC236}">
                <a16:creationId xmlns:a16="http://schemas.microsoft.com/office/drawing/2014/main" id="{781F6DED-EF48-489E-913E-ED7BF55F86D6}"/>
              </a:ext>
            </a:extLst>
          </p:cNvPr>
          <p:cNvSpPr>
            <a:spLocks noEditPoints="1"/>
          </p:cNvSpPr>
          <p:nvPr/>
        </p:nvSpPr>
        <p:spPr bwMode="auto">
          <a:xfrm>
            <a:off x="5713920" y="3075483"/>
            <a:ext cx="265327" cy="296453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sp>
        <p:nvSpPr>
          <p:cNvPr id="99" name="building_5">
            <a:extLst>
              <a:ext uri="{FF2B5EF4-FFF2-40B4-BE49-F238E27FC236}">
                <a16:creationId xmlns:a16="http://schemas.microsoft.com/office/drawing/2014/main" id="{8C0B64C2-301A-49B9-8C4A-53195071CA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4841" y="5031707"/>
            <a:ext cx="343485" cy="294214"/>
          </a:xfrm>
          <a:custGeom>
            <a:avLst/>
            <a:gdLst>
              <a:gd name="T0" fmla="*/ 178 w 244"/>
              <a:gd name="T1" fmla="*/ 28 h 209"/>
              <a:gd name="T2" fmla="*/ 244 w 244"/>
              <a:gd name="T3" fmla="*/ 62 h 209"/>
              <a:gd name="T4" fmla="*/ 0 w 244"/>
              <a:gd name="T5" fmla="*/ 62 h 209"/>
              <a:gd name="T6" fmla="*/ 122 w 244"/>
              <a:gd name="T7" fmla="*/ 0 h 209"/>
              <a:gd name="T8" fmla="*/ 178 w 244"/>
              <a:gd name="T9" fmla="*/ 28 h 209"/>
              <a:gd name="T10" fmla="*/ 20 w 244"/>
              <a:gd name="T11" fmla="*/ 190 h 209"/>
              <a:gd name="T12" fmla="*/ 13 w 244"/>
              <a:gd name="T13" fmla="*/ 209 h 209"/>
              <a:gd name="T14" fmla="*/ 232 w 244"/>
              <a:gd name="T15" fmla="*/ 209 h 209"/>
              <a:gd name="T16" fmla="*/ 217 w 244"/>
              <a:gd name="T17" fmla="*/ 171 h 209"/>
              <a:gd name="T18" fmla="*/ 27 w 244"/>
              <a:gd name="T19" fmla="*/ 171 h 209"/>
              <a:gd name="T20" fmla="*/ 20 w 244"/>
              <a:gd name="T21" fmla="*/ 190 h 209"/>
              <a:gd name="T22" fmla="*/ 27 w 244"/>
              <a:gd name="T23" fmla="*/ 171 h 209"/>
              <a:gd name="T24" fmla="*/ 27 w 244"/>
              <a:gd name="T25" fmla="*/ 62 h 209"/>
              <a:gd name="T26" fmla="*/ 217 w 244"/>
              <a:gd name="T27" fmla="*/ 171 h 209"/>
              <a:gd name="T28" fmla="*/ 217 w 244"/>
              <a:gd name="T29" fmla="*/ 62 h 209"/>
              <a:gd name="T30" fmla="*/ 185 w 244"/>
              <a:gd name="T31" fmla="*/ 171 h 209"/>
              <a:gd name="T32" fmla="*/ 185 w 244"/>
              <a:gd name="T33" fmla="*/ 62 h 209"/>
              <a:gd name="T34" fmla="*/ 154 w 244"/>
              <a:gd name="T35" fmla="*/ 171 h 209"/>
              <a:gd name="T36" fmla="*/ 154 w 244"/>
              <a:gd name="T37" fmla="*/ 62 h 209"/>
              <a:gd name="T38" fmla="*/ 122 w 244"/>
              <a:gd name="T39" fmla="*/ 171 h 209"/>
              <a:gd name="T40" fmla="*/ 122 w 244"/>
              <a:gd name="T41" fmla="*/ 62 h 209"/>
              <a:gd name="T42" fmla="*/ 90 w 244"/>
              <a:gd name="T43" fmla="*/ 171 h 209"/>
              <a:gd name="T44" fmla="*/ 90 w 244"/>
              <a:gd name="T45" fmla="*/ 62 h 209"/>
              <a:gd name="T46" fmla="*/ 59 w 244"/>
              <a:gd name="T47" fmla="*/ 171 h 209"/>
              <a:gd name="T48" fmla="*/ 59 w 244"/>
              <a:gd name="T49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4" h="209">
                <a:moveTo>
                  <a:pt x="178" y="28"/>
                </a:moveTo>
                <a:lnTo>
                  <a:pt x="244" y="62"/>
                </a:lnTo>
                <a:lnTo>
                  <a:pt x="0" y="62"/>
                </a:lnTo>
                <a:lnTo>
                  <a:pt x="122" y="0"/>
                </a:lnTo>
                <a:lnTo>
                  <a:pt x="178" y="28"/>
                </a:lnTo>
                <a:moveTo>
                  <a:pt x="20" y="190"/>
                </a:moveTo>
                <a:lnTo>
                  <a:pt x="13" y="209"/>
                </a:lnTo>
                <a:lnTo>
                  <a:pt x="232" y="209"/>
                </a:lnTo>
                <a:lnTo>
                  <a:pt x="217" y="171"/>
                </a:lnTo>
                <a:lnTo>
                  <a:pt x="27" y="171"/>
                </a:lnTo>
                <a:lnTo>
                  <a:pt x="20" y="190"/>
                </a:lnTo>
                <a:moveTo>
                  <a:pt x="27" y="171"/>
                </a:moveTo>
                <a:lnTo>
                  <a:pt x="27" y="62"/>
                </a:lnTo>
                <a:moveTo>
                  <a:pt x="217" y="171"/>
                </a:moveTo>
                <a:lnTo>
                  <a:pt x="217" y="62"/>
                </a:lnTo>
                <a:moveTo>
                  <a:pt x="185" y="171"/>
                </a:moveTo>
                <a:lnTo>
                  <a:pt x="185" y="62"/>
                </a:lnTo>
                <a:moveTo>
                  <a:pt x="154" y="171"/>
                </a:moveTo>
                <a:lnTo>
                  <a:pt x="154" y="62"/>
                </a:lnTo>
                <a:moveTo>
                  <a:pt x="122" y="171"/>
                </a:moveTo>
                <a:lnTo>
                  <a:pt x="122" y="62"/>
                </a:lnTo>
                <a:moveTo>
                  <a:pt x="90" y="171"/>
                </a:moveTo>
                <a:lnTo>
                  <a:pt x="90" y="62"/>
                </a:lnTo>
                <a:moveTo>
                  <a:pt x="59" y="171"/>
                </a:moveTo>
                <a:lnTo>
                  <a:pt x="59" y="62"/>
                </a:ln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EA89C0D-E0FC-4B60-8F82-B22620968A3C}"/>
              </a:ext>
            </a:extLst>
          </p:cNvPr>
          <p:cNvGrpSpPr/>
          <p:nvPr/>
        </p:nvGrpSpPr>
        <p:grpSpPr>
          <a:xfrm>
            <a:off x="8086372" y="5011227"/>
            <a:ext cx="263494" cy="322552"/>
            <a:chOff x="965200" y="3436897"/>
            <a:chExt cx="528881" cy="64742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A8F3AFC-3637-41B9-84B7-4E9D62E41667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106" name="Snip Single Corner Rectangle 26">
                <a:extLst>
                  <a:ext uri="{FF2B5EF4-FFF2-40B4-BE49-F238E27FC236}">
                    <a16:creationId xmlns:a16="http://schemas.microsoft.com/office/drawing/2014/main" id="{6BB80100-8A33-4646-8BA6-E867C349522C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Triangle 27">
                <a:extLst>
                  <a:ext uri="{FF2B5EF4-FFF2-40B4-BE49-F238E27FC236}">
                    <a16:creationId xmlns:a16="http://schemas.microsoft.com/office/drawing/2014/main" id="{E2ED9760-C431-455B-9071-BEF86C70F435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F4164EF-F694-4940-A3FF-A39CDA64E7CC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79AAA6-14EE-47DC-A990-0F2A7457025E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F960C6-3FB9-421A-9A27-58F61C7C52CE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3F15A08-7B90-49DC-8429-369520175E61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08" name="DeveloperTools_EC7A">
            <a:extLst>
              <a:ext uri="{FF2B5EF4-FFF2-40B4-BE49-F238E27FC236}">
                <a16:creationId xmlns:a16="http://schemas.microsoft.com/office/drawing/2014/main" id="{94D8DE91-6C0B-464A-A30B-2A0F943F33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88742" y="4972394"/>
            <a:ext cx="216379" cy="340936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A35E74C-31DB-403A-B265-72F02AA2A405}"/>
              </a:ext>
            </a:extLst>
          </p:cNvPr>
          <p:cNvGrpSpPr/>
          <p:nvPr/>
        </p:nvGrpSpPr>
        <p:grpSpPr>
          <a:xfrm>
            <a:off x="5713893" y="4045911"/>
            <a:ext cx="265360" cy="334479"/>
            <a:chOff x="9006725" y="765957"/>
            <a:chExt cx="222999" cy="28108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4A03259-7418-44B6-855C-6B5B2D23AC24}"/>
                </a:ext>
              </a:extLst>
            </p:cNvPr>
            <p:cNvGrpSpPr/>
            <p:nvPr/>
          </p:nvGrpSpPr>
          <p:grpSpPr>
            <a:xfrm>
              <a:off x="9006725" y="765957"/>
              <a:ext cx="222999" cy="281085"/>
              <a:chOff x="9049397" y="3538221"/>
              <a:chExt cx="843714" cy="1063479"/>
            </a:xfrm>
          </p:grpSpPr>
          <p:sp>
            <p:nvSpPr>
              <p:cNvPr id="117" name="Delay 472">
                <a:extLst>
                  <a:ext uri="{FF2B5EF4-FFF2-40B4-BE49-F238E27FC236}">
                    <a16:creationId xmlns:a16="http://schemas.microsoft.com/office/drawing/2014/main" id="{CCF9D947-5248-4E66-B4BB-230DB9D5F1B7}"/>
                  </a:ext>
                </a:extLst>
              </p:cNvPr>
              <p:cNvSpPr/>
              <p:nvPr/>
            </p:nvSpPr>
            <p:spPr bwMode="auto">
              <a:xfrm rot="16200000">
                <a:off x="9109305" y="3534347"/>
                <a:ext cx="720967" cy="728716"/>
              </a:xfrm>
              <a:custGeom>
                <a:avLst/>
                <a:gdLst>
                  <a:gd name="connsiteX0" fmla="*/ 0 w 646772"/>
                  <a:gd name="connsiteY0" fmla="*/ 0 h 687074"/>
                  <a:gd name="connsiteX1" fmla="*/ 323386 w 646772"/>
                  <a:gd name="connsiteY1" fmla="*/ 0 h 687074"/>
                  <a:gd name="connsiteX2" fmla="*/ 646772 w 646772"/>
                  <a:gd name="connsiteY2" fmla="*/ 343537 h 687074"/>
                  <a:gd name="connsiteX3" fmla="*/ 323386 w 646772"/>
                  <a:gd name="connsiteY3" fmla="*/ 687074 h 687074"/>
                  <a:gd name="connsiteX4" fmla="*/ 0 w 646772"/>
                  <a:gd name="connsiteY4" fmla="*/ 687074 h 687074"/>
                  <a:gd name="connsiteX5" fmla="*/ 0 w 646772"/>
                  <a:gd name="connsiteY5" fmla="*/ 0 h 687074"/>
                  <a:gd name="connsiteX0" fmla="*/ 70225 w 716997"/>
                  <a:gd name="connsiteY0" fmla="*/ 0 h 687074"/>
                  <a:gd name="connsiteX1" fmla="*/ 393611 w 716997"/>
                  <a:gd name="connsiteY1" fmla="*/ 0 h 687074"/>
                  <a:gd name="connsiteX2" fmla="*/ 716997 w 716997"/>
                  <a:gd name="connsiteY2" fmla="*/ 343537 h 687074"/>
                  <a:gd name="connsiteX3" fmla="*/ 393611 w 716997"/>
                  <a:gd name="connsiteY3" fmla="*/ 687074 h 687074"/>
                  <a:gd name="connsiteX4" fmla="*/ 70225 w 716997"/>
                  <a:gd name="connsiteY4" fmla="*/ 687074 h 687074"/>
                  <a:gd name="connsiteX5" fmla="*/ 70225 w 716997"/>
                  <a:gd name="connsiteY5" fmla="*/ 0 h 687074"/>
                  <a:gd name="connsiteX0" fmla="*/ 17775 w 664547"/>
                  <a:gd name="connsiteY0" fmla="*/ 0 h 734251"/>
                  <a:gd name="connsiteX1" fmla="*/ 341161 w 664547"/>
                  <a:gd name="connsiteY1" fmla="*/ 0 h 734251"/>
                  <a:gd name="connsiteX2" fmla="*/ 664547 w 664547"/>
                  <a:gd name="connsiteY2" fmla="*/ 343537 h 734251"/>
                  <a:gd name="connsiteX3" fmla="*/ 341161 w 664547"/>
                  <a:gd name="connsiteY3" fmla="*/ 687074 h 734251"/>
                  <a:gd name="connsiteX4" fmla="*/ 17775 w 664547"/>
                  <a:gd name="connsiteY4" fmla="*/ 687074 h 734251"/>
                  <a:gd name="connsiteX5" fmla="*/ 17775 w 664547"/>
                  <a:gd name="connsiteY5" fmla="*/ 0 h 734251"/>
                  <a:gd name="connsiteX0" fmla="*/ 20104 w 666876"/>
                  <a:gd name="connsiteY0" fmla="*/ 0 h 714495"/>
                  <a:gd name="connsiteX1" fmla="*/ 343490 w 666876"/>
                  <a:gd name="connsiteY1" fmla="*/ 0 h 714495"/>
                  <a:gd name="connsiteX2" fmla="*/ 666876 w 666876"/>
                  <a:gd name="connsiteY2" fmla="*/ 343537 h 714495"/>
                  <a:gd name="connsiteX3" fmla="*/ 343490 w 666876"/>
                  <a:gd name="connsiteY3" fmla="*/ 687074 h 714495"/>
                  <a:gd name="connsiteX4" fmla="*/ 20104 w 666876"/>
                  <a:gd name="connsiteY4" fmla="*/ 687074 h 714495"/>
                  <a:gd name="connsiteX5" fmla="*/ 20104 w 666876"/>
                  <a:gd name="connsiteY5" fmla="*/ 0 h 714495"/>
                  <a:gd name="connsiteX0" fmla="*/ 60422 w 707194"/>
                  <a:gd name="connsiteY0" fmla="*/ 0 h 712171"/>
                  <a:gd name="connsiteX1" fmla="*/ 383808 w 707194"/>
                  <a:gd name="connsiteY1" fmla="*/ 0 h 712171"/>
                  <a:gd name="connsiteX2" fmla="*/ 707194 w 707194"/>
                  <a:gd name="connsiteY2" fmla="*/ 343537 h 712171"/>
                  <a:gd name="connsiteX3" fmla="*/ 383808 w 707194"/>
                  <a:gd name="connsiteY3" fmla="*/ 687074 h 712171"/>
                  <a:gd name="connsiteX4" fmla="*/ 96 w 707194"/>
                  <a:gd name="connsiteY4" fmla="*/ 683902 h 712171"/>
                  <a:gd name="connsiteX5" fmla="*/ 60422 w 707194"/>
                  <a:gd name="connsiteY5" fmla="*/ 0 h 712171"/>
                  <a:gd name="connsiteX0" fmla="*/ 61489 w 708261"/>
                  <a:gd name="connsiteY0" fmla="*/ 0 h 710499"/>
                  <a:gd name="connsiteX1" fmla="*/ 384875 w 708261"/>
                  <a:gd name="connsiteY1" fmla="*/ 0 h 710499"/>
                  <a:gd name="connsiteX2" fmla="*/ 708261 w 708261"/>
                  <a:gd name="connsiteY2" fmla="*/ 343537 h 710499"/>
                  <a:gd name="connsiteX3" fmla="*/ 384875 w 708261"/>
                  <a:gd name="connsiteY3" fmla="*/ 687074 h 710499"/>
                  <a:gd name="connsiteX4" fmla="*/ 1163 w 708261"/>
                  <a:gd name="connsiteY4" fmla="*/ 683902 h 710499"/>
                  <a:gd name="connsiteX5" fmla="*/ 61489 w 708261"/>
                  <a:gd name="connsiteY5" fmla="*/ 0 h 710499"/>
                  <a:gd name="connsiteX0" fmla="*/ 61489 w 708261"/>
                  <a:gd name="connsiteY0" fmla="*/ 66113 h 776612"/>
                  <a:gd name="connsiteX1" fmla="*/ 384875 w 708261"/>
                  <a:gd name="connsiteY1" fmla="*/ 66113 h 776612"/>
                  <a:gd name="connsiteX2" fmla="*/ 708261 w 708261"/>
                  <a:gd name="connsiteY2" fmla="*/ 409650 h 776612"/>
                  <a:gd name="connsiteX3" fmla="*/ 384875 w 708261"/>
                  <a:gd name="connsiteY3" fmla="*/ 753187 h 776612"/>
                  <a:gd name="connsiteX4" fmla="*/ 1163 w 708261"/>
                  <a:gd name="connsiteY4" fmla="*/ 750015 h 776612"/>
                  <a:gd name="connsiteX5" fmla="*/ 61489 w 708261"/>
                  <a:gd name="connsiteY5" fmla="*/ 66113 h 776612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55271 h 765770"/>
                  <a:gd name="connsiteX1" fmla="*/ 384875 w 708261"/>
                  <a:gd name="connsiteY1" fmla="*/ 55271 h 765770"/>
                  <a:gd name="connsiteX2" fmla="*/ 708261 w 708261"/>
                  <a:gd name="connsiteY2" fmla="*/ 398808 h 765770"/>
                  <a:gd name="connsiteX3" fmla="*/ 384875 w 708261"/>
                  <a:gd name="connsiteY3" fmla="*/ 742345 h 765770"/>
                  <a:gd name="connsiteX4" fmla="*/ 1163 w 708261"/>
                  <a:gd name="connsiteY4" fmla="*/ 739173 h 765770"/>
                  <a:gd name="connsiteX5" fmla="*/ 61489 w 708261"/>
                  <a:gd name="connsiteY5" fmla="*/ 55271 h 765770"/>
                  <a:gd name="connsiteX0" fmla="*/ 61489 w 708261"/>
                  <a:gd name="connsiteY0" fmla="*/ 45159 h 755658"/>
                  <a:gd name="connsiteX1" fmla="*/ 384875 w 708261"/>
                  <a:gd name="connsiteY1" fmla="*/ 45159 h 755658"/>
                  <a:gd name="connsiteX2" fmla="*/ 708261 w 708261"/>
                  <a:gd name="connsiteY2" fmla="*/ 388696 h 755658"/>
                  <a:gd name="connsiteX3" fmla="*/ 384875 w 708261"/>
                  <a:gd name="connsiteY3" fmla="*/ 732233 h 755658"/>
                  <a:gd name="connsiteX4" fmla="*/ 1163 w 708261"/>
                  <a:gd name="connsiteY4" fmla="*/ 729061 h 755658"/>
                  <a:gd name="connsiteX5" fmla="*/ 61489 w 708261"/>
                  <a:gd name="connsiteY5" fmla="*/ 45159 h 755658"/>
                  <a:gd name="connsiteX0" fmla="*/ 78421 w 722018"/>
                  <a:gd name="connsiteY0" fmla="*/ 86993 h 754419"/>
                  <a:gd name="connsiteX1" fmla="*/ 398632 w 722018"/>
                  <a:gd name="connsiteY1" fmla="*/ 23490 h 754419"/>
                  <a:gd name="connsiteX2" fmla="*/ 722018 w 722018"/>
                  <a:gd name="connsiteY2" fmla="*/ 367027 h 754419"/>
                  <a:gd name="connsiteX3" fmla="*/ 398632 w 722018"/>
                  <a:gd name="connsiteY3" fmla="*/ 710564 h 754419"/>
                  <a:gd name="connsiteX4" fmla="*/ 14920 w 722018"/>
                  <a:gd name="connsiteY4" fmla="*/ 707392 h 754419"/>
                  <a:gd name="connsiteX5" fmla="*/ 78421 w 722018"/>
                  <a:gd name="connsiteY5" fmla="*/ 86993 h 754419"/>
                  <a:gd name="connsiteX0" fmla="*/ 78421 w 722018"/>
                  <a:gd name="connsiteY0" fmla="*/ 67923 h 735349"/>
                  <a:gd name="connsiteX1" fmla="*/ 398632 w 722018"/>
                  <a:gd name="connsiteY1" fmla="*/ 4420 h 735349"/>
                  <a:gd name="connsiteX2" fmla="*/ 722018 w 722018"/>
                  <a:gd name="connsiteY2" fmla="*/ 347957 h 735349"/>
                  <a:gd name="connsiteX3" fmla="*/ 398632 w 722018"/>
                  <a:gd name="connsiteY3" fmla="*/ 691494 h 735349"/>
                  <a:gd name="connsiteX4" fmla="*/ 14920 w 722018"/>
                  <a:gd name="connsiteY4" fmla="*/ 688322 h 735349"/>
                  <a:gd name="connsiteX5" fmla="*/ 78421 w 722018"/>
                  <a:gd name="connsiteY5" fmla="*/ 67923 h 735349"/>
                  <a:gd name="connsiteX0" fmla="*/ 78125 w 721722"/>
                  <a:gd name="connsiteY0" fmla="*/ 67921 h 735347"/>
                  <a:gd name="connsiteX1" fmla="*/ 398336 w 721722"/>
                  <a:gd name="connsiteY1" fmla="*/ 4418 h 735347"/>
                  <a:gd name="connsiteX2" fmla="*/ 721722 w 721722"/>
                  <a:gd name="connsiteY2" fmla="*/ 347955 h 735347"/>
                  <a:gd name="connsiteX3" fmla="*/ 398336 w 721722"/>
                  <a:gd name="connsiteY3" fmla="*/ 691492 h 735347"/>
                  <a:gd name="connsiteX4" fmla="*/ 14624 w 721722"/>
                  <a:gd name="connsiteY4" fmla="*/ 688320 h 735347"/>
                  <a:gd name="connsiteX5" fmla="*/ 78125 w 721722"/>
                  <a:gd name="connsiteY5" fmla="*/ 67921 h 735347"/>
                  <a:gd name="connsiteX0" fmla="*/ 52617 w 727964"/>
                  <a:gd name="connsiteY0" fmla="*/ 28409 h 774265"/>
                  <a:gd name="connsiteX1" fmla="*/ 404578 w 727964"/>
                  <a:gd name="connsiteY1" fmla="*/ 37929 h 774265"/>
                  <a:gd name="connsiteX2" fmla="*/ 727964 w 727964"/>
                  <a:gd name="connsiteY2" fmla="*/ 381466 h 774265"/>
                  <a:gd name="connsiteX3" fmla="*/ 404578 w 727964"/>
                  <a:gd name="connsiteY3" fmla="*/ 725003 h 774265"/>
                  <a:gd name="connsiteX4" fmla="*/ 20866 w 727964"/>
                  <a:gd name="connsiteY4" fmla="*/ 721831 h 774265"/>
                  <a:gd name="connsiteX5" fmla="*/ 52617 w 727964"/>
                  <a:gd name="connsiteY5" fmla="*/ 28409 h 774265"/>
                  <a:gd name="connsiteX0" fmla="*/ 48043 w 723390"/>
                  <a:gd name="connsiteY0" fmla="*/ 28175 h 774031"/>
                  <a:gd name="connsiteX1" fmla="*/ 400004 w 723390"/>
                  <a:gd name="connsiteY1" fmla="*/ 37695 h 774031"/>
                  <a:gd name="connsiteX2" fmla="*/ 723390 w 723390"/>
                  <a:gd name="connsiteY2" fmla="*/ 381232 h 774031"/>
                  <a:gd name="connsiteX3" fmla="*/ 400004 w 723390"/>
                  <a:gd name="connsiteY3" fmla="*/ 724769 h 774031"/>
                  <a:gd name="connsiteX4" fmla="*/ 16292 w 723390"/>
                  <a:gd name="connsiteY4" fmla="*/ 721597 h 774031"/>
                  <a:gd name="connsiteX5" fmla="*/ 48043 w 723390"/>
                  <a:gd name="connsiteY5" fmla="*/ 28175 h 774031"/>
                  <a:gd name="connsiteX0" fmla="*/ 57181 w 732528"/>
                  <a:gd name="connsiteY0" fmla="*/ 28175 h 774031"/>
                  <a:gd name="connsiteX1" fmla="*/ 409142 w 732528"/>
                  <a:gd name="connsiteY1" fmla="*/ 37695 h 774031"/>
                  <a:gd name="connsiteX2" fmla="*/ 732528 w 732528"/>
                  <a:gd name="connsiteY2" fmla="*/ 381232 h 774031"/>
                  <a:gd name="connsiteX3" fmla="*/ 409142 w 732528"/>
                  <a:gd name="connsiteY3" fmla="*/ 724769 h 774031"/>
                  <a:gd name="connsiteX4" fmla="*/ 25430 w 732528"/>
                  <a:gd name="connsiteY4" fmla="*/ 721597 h 774031"/>
                  <a:gd name="connsiteX5" fmla="*/ 38475 w 732528"/>
                  <a:gd name="connsiteY5" fmla="*/ 368653 h 774031"/>
                  <a:gd name="connsiteX6" fmla="*/ 57181 w 732528"/>
                  <a:gd name="connsiteY6" fmla="*/ 28175 h 774031"/>
                  <a:gd name="connsiteX0" fmla="*/ 45620 w 720967"/>
                  <a:gd name="connsiteY0" fmla="*/ 26069 h 745543"/>
                  <a:gd name="connsiteX1" fmla="*/ 397581 w 720967"/>
                  <a:gd name="connsiteY1" fmla="*/ 35589 h 745543"/>
                  <a:gd name="connsiteX2" fmla="*/ 720967 w 720967"/>
                  <a:gd name="connsiteY2" fmla="*/ 379126 h 745543"/>
                  <a:gd name="connsiteX3" fmla="*/ 397581 w 720967"/>
                  <a:gd name="connsiteY3" fmla="*/ 722663 h 745543"/>
                  <a:gd name="connsiteX4" fmla="*/ 13869 w 720967"/>
                  <a:gd name="connsiteY4" fmla="*/ 719491 h 745543"/>
                  <a:gd name="connsiteX5" fmla="*/ 80889 w 720967"/>
                  <a:gd name="connsiteY5" fmla="*/ 382425 h 745543"/>
                  <a:gd name="connsiteX6" fmla="*/ 45620 w 720967"/>
                  <a:gd name="connsiteY6" fmla="*/ 26069 h 745543"/>
                  <a:gd name="connsiteX0" fmla="*/ 32920 w 720967"/>
                  <a:gd name="connsiteY0" fmla="*/ 34642 h 728716"/>
                  <a:gd name="connsiteX1" fmla="*/ 397581 w 720967"/>
                  <a:gd name="connsiteY1" fmla="*/ 18762 h 728716"/>
                  <a:gd name="connsiteX2" fmla="*/ 720967 w 720967"/>
                  <a:gd name="connsiteY2" fmla="*/ 362299 h 728716"/>
                  <a:gd name="connsiteX3" fmla="*/ 397581 w 720967"/>
                  <a:gd name="connsiteY3" fmla="*/ 705836 h 728716"/>
                  <a:gd name="connsiteX4" fmla="*/ 13869 w 720967"/>
                  <a:gd name="connsiteY4" fmla="*/ 702664 h 728716"/>
                  <a:gd name="connsiteX5" fmla="*/ 80889 w 720967"/>
                  <a:gd name="connsiteY5" fmla="*/ 365598 h 728716"/>
                  <a:gd name="connsiteX6" fmla="*/ 32920 w 720967"/>
                  <a:gd name="connsiteY6" fmla="*/ 34642 h 7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0967" h="728716">
                    <a:moveTo>
                      <a:pt x="32920" y="34642"/>
                    </a:moveTo>
                    <a:cubicBezTo>
                      <a:pt x="85702" y="-23164"/>
                      <a:pt x="223111" y="5959"/>
                      <a:pt x="397581" y="18762"/>
                    </a:cubicBezTo>
                    <a:cubicBezTo>
                      <a:pt x="576182" y="18762"/>
                      <a:pt x="720967" y="172569"/>
                      <a:pt x="720967" y="362299"/>
                    </a:cubicBezTo>
                    <a:cubicBezTo>
                      <a:pt x="720967" y="552029"/>
                      <a:pt x="576182" y="705836"/>
                      <a:pt x="397581" y="705836"/>
                    </a:cubicBezTo>
                    <a:cubicBezTo>
                      <a:pt x="289786" y="705836"/>
                      <a:pt x="66651" y="759370"/>
                      <a:pt x="13869" y="702664"/>
                    </a:cubicBezTo>
                    <a:cubicBezTo>
                      <a:pt x="-38913" y="645958"/>
                      <a:pt x="75597" y="481168"/>
                      <a:pt x="80889" y="365598"/>
                    </a:cubicBezTo>
                    <a:cubicBezTo>
                      <a:pt x="86181" y="250028"/>
                      <a:pt x="-19862" y="92448"/>
                      <a:pt x="32920" y="34642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CE6A796-3964-4630-B86E-801E261F9CB1}"/>
                  </a:ext>
                </a:extLst>
              </p:cNvPr>
              <p:cNvGrpSpPr/>
              <p:nvPr/>
            </p:nvGrpSpPr>
            <p:grpSpPr>
              <a:xfrm>
                <a:off x="9049397" y="3679697"/>
                <a:ext cx="843714" cy="922003"/>
                <a:chOff x="7480331" y="4348086"/>
                <a:chExt cx="144649" cy="158071"/>
              </a:xfrm>
              <a:solidFill>
                <a:schemeClr val="bg1"/>
              </a:solidFill>
            </p:grpSpPr>
            <p:sp>
              <p:nvSpPr>
                <p:cNvPr id="119" name="Oval 9">
                  <a:extLst>
                    <a:ext uri="{FF2B5EF4-FFF2-40B4-BE49-F238E27FC236}">
                      <a16:creationId xmlns:a16="http://schemas.microsoft.com/office/drawing/2014/main" id="{8939D726-E18B-4FC9-AED3-399FDF6F7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2207" y="4348086"/>
                  <a:ext cx="99631" cy="86326"/>
                </a:xfrm>
                <a:custGeom>
                  <a:avLst/>
                  <a:gdLst>
                    <a:gd name="connsiteX0" fmla="*/ 0 w 580478"/>
                    <a:gd name="connsiteY0" fmla="*/ 290240 h 580479"/>
                    <a:gd name="connsiteX1" fmla="*/ 290239 w 580478"/>
                    <a:gd name="connsiteY1" fmla="*/ 0 h 580479"/>
                    <a:gd name="connsiteX2" fmla="*/ 580478 w 580478"/>
                    <a:gd name="connsiteY2" fmla="*/ 290240 h 580479"/>
                    <a:gd name="connsiteX3" fmla="*/ 290239 w 580478"/>
                    <a:gd name="connsiteY3" fmla="*/ 580480 h 580479"/>
                    <a:gd name="connsiteX4" fmla="*/ 0 w 580478"/>
                    <a:gd name="connsiteY4" fmla="*/ 290240 h 580479"/>
                    <a:gd name="connsiteX0" fmla="*/ 586 w 581064"/>
                    <a:gd name="connsiteY0" fmla="*/ 319507 h 609747"/>
                    <a:gd name="connsiteX1" fmla="*/ 217767 w 581064"/>
                    <a:gd name="connsiteY1" fmla="*/ 42812 h 609747"/>
                    <a:gd name="connsiteX2" fmla="*/ 290825 w 581064"/>
                    <a:gd name="connsiteY2" fmla="*/ 29267 h 609747"/>
                    <a:gd name="connsiteX3" fmla="*/ 581064 w 581064"/>
                    <a:gd name="connsiteY3" fmla="*/ 319507 h 609747"/>
                    <a:gd name="connsiteX4" fmla="*/ 290825 w 581064"/>
                    <a:gd name="connsiteY4" fmla="*/ 609747 h 609747"/>
                    <a:gd name="connsiteX5" fmla="*/ 586 w 581064"/>
                    <a:gd name="connsiteY5" fmla="*/ 319507 h 609747"/>
                    <a:gd name="connsiteX0" fmla="*/ 837 w 581315"/>
                    <a:gd name="connsiteY0" fmla="*/ 300909 h 591149"/>
                    <a:gd name="connsiteX1" fmla="*/ 205772 w 581315"/>
                    <a:gd name="connsiteY1" fmla="*/ 85446 h 591149"/>
                    <a:gd name="connsiteX2" fmla="*/ 291076 w 581315"/>
                    <a:gd name="connsiteY2" fmla="*/ 10669 h 591149"/>
                    <a:gd name="connsiteX3" fmla="*/ 581315 w 581315"/>
                    <a:gd name="connsiteY3" fmla="*/ 300909 h 591149"/>
                    <a:gd name="connsiteX4" fmla="*/ 291076 w 581315"/>
                    <a:gd name="connsiteY4" fmla="*/ 591149 h 591149"/>
                    <a:gd name="connsiteX5" fmla="*/ 837 w 581315"/>
                    <a:gd name="connsiteY5" fmla="*/ 300909 h 591149"/>
                    <a:gd name="connsiteX0" fmla="*/ 837 w 581315"/>
                    <a:gd name="connsiteY0" fmla="*/ 246033 h 536273"/>
                    <a:gd name="connsiteX1" fmla="*/ 205772 w 581315"/>
                    <a:gd name="connsiteY1" fmla="*/ 30570 h 536273"/>
                    <a:gd name="connsiteX2" fmla="*/ 307405 w 581315"/>
                    <a:gd name="connsiteY2" fmla="*/ 33354 h 536273"/>
                    <a:gd name="connsiteX3" fmla="*/ 581315 w 581315"/>
                    <a:gd name="connsiteY3" fmla="*/ 246033 h 536273"/>
                    <a:gd name="connsiteX4" fmla="*/ 291076 w 581315"/>
                    <a:gd name="connsiteY4" fmla="*/ 536273 h 536273"/>
                    <a:gd name="connsiteX5" fmla="*/ 837 w 581315"/>
                    <a:gd name="connsiteY5" fmla="*/ 246033 h 536273"/>
                    <a:gd name="connsiteX0" fmla="*/ 664 w 581142"/>
                    <a:gd name="connsiteY0" fmla="*/ 229376 h 519616"/>
                    <a:gd name="connsiteX1" fmla="*/ 213764 w 581142"/>
                    <a:gd name="connsiteY1" fmla="*/ 46570 h 519616"/>
                    <a:gd name="connsiteX2" fmla="*/ 307232 w 581142"/>
                    <a:gd name="connsiteY2" fmla="*/ 16697 h 519616"/>
                    <a:gd name="connsiteX3" fmla="*/ 581142 w 581142"/>
                    <a:gd name="connsiteY3" fmla="*/ 229376 h 519616"/>
                    <a:gd name="connsiteX4" fmla="*/ 290903 w 581142"/>
                    <a:gd name="connsiteY4" fmla="*/ 519616 h 519616"/>
                    <a:gd name="connsiteX5" fmla="*/ 664 w 581142"/>
                    <a:gd name="connsiteY5" fmla="*/ 229376 h 51961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64 w 581142"/>
                    <a:gd name="connsiteY0" fmla="*/ 213294 h 503636"/>
                    <a:gd name="connsiteX1" fmla="*/ 213764 w 581142"/>
                    <a:gd name="connsiteY1" fmla="*/ 30488 h 503636"/>
                    <a:gd name="connsiteX2" fmla="*/ 311314 w 581142"/>
                    <a:gd name="connsiteY2" fmla="*/ 29190 h 503636"/>
                    <a:gd name="connsiteX3" fmla="*/ 581142 w 581142"/>
                    <a:gd name="connsiteY3" fmla="*/ 213294 h 503636"/>
                    <a:gd name="connsiteX4" fmla="*/ 290903 w 581142"/>
                    <a:gd name="connsiteY4" fmla="*/ 503534 h 503636"/>
                    <a:gd name="connsiteX5" fmla="*/ 664 w 581142"/>
                    <a:gd name="connsiteY5" fmla="*/ 213294 h 50363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58 w 581136"/>
                    <a:gd name="connsiteY0" fmla="*/ 213294 h 503534"/>
                    <a:gd name="connsiteX1" fmla="*/ 213758 w 581136"/>
                    <a:gd name="connsiteY1" fmla="*/ 30488 h 503534"/>
                    <a:gd name="connsiteX2" fmla="*/ 311308 w 581136"/>
                    <a:gd name="connsiteY2" fmla="*/ 29190 h 503534"/>
                    <a:gd name="connsiteX3" fmla="*/ 581136 w 581136"/>
                    <a:gd name="connsiteY3" fmla="*/ 213294 h 503534"/>
                    <a:gd name="connsiteX4" fmla="*/ 290897 w 581136"/>
                    <a:gd name="connsiteY4" fmla="*/ 503534 h 503534"/>
                    <a:gd name="connsiteX5" fmla="*/ 658 w 581136"/>
                    <a:gd name="connsiteY5" fmla="*/ 213294 h 50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6" h="503534">
                      <a:moveTo>
                        <a:pt x="658" y="213294"/>
                      </a:moveTo>
                      <a:cubicBezTo>
                        <a:pt x="9429" y="112825"/>
                        <a:pt x="165385" y="78861"/>
                        <a:pt x="213758" y="30488"/>
                      </a:cubicBezTo>
                      <a:cubicBezTo>
                        <a:pt x="262131" y="-17885"/>
                        <a:pt x="250078" y="-1278"/>
                        <a:pt x="311308" y="29190"/>
                      </a:cubicBezTo>
                      <a:cubicBezTo>
                        <a:pt x="372538" y="59658"/>
                        <a:pt x="581136" y="52999"/>
                        <a:pt x="581136" y="213294"/>
                      </a:cubicBezTo>
                      <a:cubicBezTo>
                        <a:pt x="581136" y="373589"/>
                        <a:pt x="511752" y="503534"/>
                        <a:pt x="290897" y="503534"/>
                      </a:cubicBezTo>
                      <a:cubicBezTo>
                        <a:pt x="70042" y="503534"/>
                        <a:pt x="-8113" y="313763"/>
                        <a:pt x="658" y="213294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  <a:extLst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sz="2353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120" name="Freeform 10">
                  <a:extLst>
                    <a:ext uri="{FF2B5EF4-FFF2-40B4-BE49-F238E27FC236}">
                      <a16:creationId xmlns:a16="http://schemas.microsoft.com/office/drawing/2014/main" id="{05205D45-9E84-4435-969A-5878002A9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31" y="4434411"/>
                  <a:ext cx="144649" cy="71746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ln>
                  <a:headEnd/>
                  <a:tailEnd/>
                </a:ln>
                <a:extLst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sz="2353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14" name="Rounded Rectangle 442">
              <a:extLst>
                <a:ext uri="{FF2B5EF4-FFF2-40B4-BE49-F238E27FC236}">
                  <a16:creationId xmlns:a16="http://schemas.microsoft.com/office/drawing/2014/main" id="{51952DDC-54C7-4A6C-BA2E-7800EE9CD2DE}"/>
                </a:ext>
              </a:extLst>
            </p:cNvPr>
            <p:cNvSpPr/>
            <p:nvPr/>
          </p:nvSpPr>
          <p:spPr bwMode="auto">
            <a:xfrm>
              <a:off x="9067095" y="846868"/>
              <a:ext cx="43020" cy="3004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ounded Rectangle 443">
              <a:extLst>
                <a:ext uri="{FF2B5EF4-FFF2-40B4-BE49-F238E27FC236}">
                  <a16:creationId xmlns:a16="http://schemas.microsoft.com/office/drawing/2014/main" id="{FAA24222-4D8F-471E-9086-304141A5B8A5}"/>
                </a:ext>
              </a:extLst>
            </p:cNvPr>
            <p:cNvSpPr/>
            <p:nvPr/>
          </p:nvSpPr>
          <p:spPr bwMode="auto">
            <a:xfrm>
              <a:off x="9124249" y="846868"/>
              <a:ext cx="43020" cy="3004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Freeform 444">
              <a:extLst>
                <a:ext uri="{FF2B5EF4-FFF2-40B4-BE49-F238E27FC236}">
                  <a16:creationId xmlns:a16="http://schemas.microsoft.com/office/drawing/2014/main" id="{4B597123-C51E-4D00-B56B-ECEFAB8F2889}"/>
                </a:ext>
              </a:extLst>
            </p:cNvPr>
            <p:cNvSpPr/>
            <p:nvPr/>
          </p:nvSpPr>
          <p:spPr bwMode="auto">
            <a:xfrm>
              <a:off x="9053802" y="843363"/>
              <a:ext cx="127872" cy="4341"/>
            </a:xfrm>
            <a:custGeom>
              <a:avLst/>
              <a:gdLst>
                <a:gd name="connsiteX0" fmla="*/ 0 w 701675"/>
                <a:gd name="connsiteY0" fmla="*/ 3175 h 69850"/>
                <a:gd name="connsiteX1" fmla="*/ 66675 w 701675"/>
                <a:gd name="connsiteY1" fmla="*/ 69850 h 69850"/>
                <a:gd name="connsiteX2" fmla="*/ 631825 w 701675"/>
                <a:gd name="connsiteY2" fmla="*/ 69850 h 69850"/>
                <a:gd name="connsiteX3" fmla="*/ 701675 w 701675"/>
                <a:gd name="connsiteY3" fmla="*/ 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75" h="69850">
                  <a:moveTo>
                    <a:pt x="0" y="3175"/>
                  </a:moveTo>
                  <a:lnTo>
                    <a:pt x="66675" y="69850"/>
                  </a:lnTo>
                  <a:lnTo>
                    <a:pt x="631825" y="69850"/>
                  </a:lnTo>
                  <a:lnTo>
                    <a:pt x="701675" y="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2353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5" name="Smiley Face 4">
            <a:extLst>
              <a:ext uri="{FF2B5EF4-FFF2-40B4-BE49-F238E27FC236}">
                <a16:creationId xmlns:a16="http://schemas.microsoft.com/office/drawing/2014/main" id="{FA7903ED-FF53-44B1-9BE1-570B42737B81}"/>
              </a:ext>
            </a:extLst>
          </p:cNvPr>
          <p:cNvSpPr/>
          <p:nvPr/>
        </p:nvSpPr>
        <p:spPr bwMode="auto">
          <a:xfrm>
            <a:off x="8071244" y="2095437"/>
            <a:ext cx="293749" cy="293749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 stroke="0" extrusionOk="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  <a:path w="914400" h="914400" fill="darkenLess" extrusionOk="0">
                <a:moveTo>
                  <a:pt x="263102" y="320463"/>
                </a:moveTo>
                <a:cubicBezTo>
                  <a:pt x="263102" y="294160"/>
                  <a:pt x="284424" y="272838"/>
                  <a:pt x="310727" y="272838"/>
                </a:cubicBezTo>
                <a:cubicBezTo>
                  <a:pt x="337030" y="272838"/>
                  <a:pt x="358352" y="294160"/>
                  <a:pt x="358352" y="320463"/>
                </a:cubicBezTo>
                <a:cubicBezTo>
                  <a:pt x="358352" y="346766"/>
                  <a:pt x="337030" y="368088"/>
                  <a:pt x="310727" y="368088"/>
                </a:cubicBezTo>
                <a:cubicBezTo>
                  <a:pt x="284424" y="368088"/>
                  <a:pt x="263102" y="346766"/>
                  <a:pt x="263102" y="320463"/>
                </a:cubicBezTo>
                <a:moveTo>
                  <a:pt x="556048" y="320463"/>
                </a:moveTo>
                <a:cubicBezTo>
                  <a:pt x="556048" y="294160"/>
                  <a:pt x="577370" y="272838"/>
                  <a:pt x="603673" y="272838"/>
                </a:cubicBezTo>
                <a:cubicBezTo>
                  <a:pt x="629976" y="272838"/>
                  <a:pt x="651298" y="294160"/>
                  <a:pt x="651298" y="320463"/>
                </a:cubicBezTo>
                <a:cubicBezTo>
                  <a:pt x="651298" y="346766"/>
                  <a:pt x="629976" y="368088"/>
                  <a:pt x="603673" y="368088"/>
                </a:cubicBezTo>
                <a:cubicBezTo>
                  <a:pt x="577370" y="368088"/>
                  <a:pt x="556048" y="346766"/>
                  <a:pt x="556048" y="320463"/>
                </a:cubicBezTo>
              </a:path>
              <a:path w="914400" h="914400" fill="none" extrusionOk="0">
                <a:moveTo>
                  <a:pt x="201838" y="583538"/>
                </a:moveTo>
                <a:cubicBezTo>
                  <a:pt x="252912" y="750761"/>
                  <a:pt x="677129" y="760028"/>
                  <a:pt x="722059" y="586058"/>
                </a:cubicBezTo>
              </a:path>
              <a:path w="914400" h="914400" fill="none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8815C42-C69E-4AFB-810C-6B9DECA49B9B}"/>
              </a:ext>
            </a:extLst>
          </p:cNvPr>
          <p:cNvSpPr txBox="1"/>
          <p:nvPr/>
        </p:nvSpPr>
        <p:spPr>
          <a:xfrm>
            <a:off x="2327294" y="2433077"/>
            <a:ext cx="213927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Key Phrase extraction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EF22189-6736-4E00-90AE-0FC174906C01}"/>
              </a:ext>
            </a:extLst>
          </p:cNvPr>
          <p:cNvSpPr txBox="1"/>
          <p:nvPr/>
        </p:nvSpPr>
        <p:spPr>
          <a:xfrm>
            <a:off x="4600103" y="2433077"/>
            <a:ext cx="2492965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Location entity extraction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95DD90A-FBD9-43A8-A095-DD11D76379E8}"/>
              </a:ext>
            </a:extLst>
          </p:cNvPr>
          <p:cNvSpPr txBox="1"/>
          <p:nvPr/>
        </p:nvSpPr>
        <p:spPr>
          <a:xfrm>
            <a:off x="7304260" y="2433077"/>
            <a:ext cx="1827718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Sentiment analysis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6C5C4AE-49F5-44FD-B2B4-764D20E191E1}"/>
              </a:ext>
            </a:extLst>
          </p:cNvPr>
          <p:cNvSpPr txBox="1"/>
          <p:nvPr/>
        </p:nvSpPr>
        <p:spPr>
          <a:xfrm>
            <a:off x="2292109" y="3411253"/>
            <a:ext cx="2209645" cy="575081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Organization entity extraction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F50FFFD-F2B8-43E9-BB81-E27EC6CE30BB}"/>
              </a:ext>
            </a:extLst>
          </p:cNvPr>
          <p:cNvSpPr txBox="1"/>
          <p:nvPr/>
        </p:nvSpPr>
        <p:spPr>
          <a:xfrm>
            <a:off x="4899975" y="3411253"/>
            <a:ext cx="1893215" cy="575081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Persons entity extraction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41C792-31CA-4CAC-947A-8E2F1E92C68C}"/>
              </a:ext>
            </a:extLst>
          </p:cNvPr>
          <p:cNvSpPr txBox="1"/>
          <p:nvPr/>
        </p:nvSpPr>
        <p:spPr>
          <a:xfrm>
            <a:off x="7243347" y="3411252"/>
            <a:ext cx="194954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Language detection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B72E17-FF5C-4839-8C8D-9F7158FE63F9}"/>
              </a:ext>
            </a:extLst>
          </p:cNvPr>
          <p:cNvSpPr txBox="1"/>
          <p:nvPr/>
        </p:nvSpPr>
        <p:spPr>
          <a:xfrm>
            <a:off x="2661521" y="4389428"/>
            <a:ext cx="147082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Face detection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1C976F7-ABA6-414E-AF7C-378E1BE6C6C8}"/>
              </a:ext>
            </a:extLst>
          </p:cNvPr>
          <p:cNvSpPr txBox="1"/>
          <p:nvPr/>
        </p:nvSpPr>
        <p:spPr>
          <a:xfrm>
            <a:off x="4825036" y="4389428"/>
            <a:ext cx="204309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Celebrity recognition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7C11887-C72C-4379-B24D-4AE8890EDEFF}"/>
              </a:ext>
            </a:extLst>
          </p:cNvPr>
          <p:cNvSpPr txBox="1"/>
          <p:nvPr/>
        </p:nvSpPr>
        <p:spPr>
          <a:xfrm>
            <a:off x="7504058" y="4389428"/>
            <a:ext cx="1428122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Tag extraction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AD3E540-0E8C-4E87-8CB2-A7A23010D729}"/>
              </a:ext>
            </a:extLst>
          </p:cNvPr>
          <p:cNvSpPr txBox="1"/>
          <p:nvPr/>
        </p:nvSpPr>
        <p:spPr>
          <a:xfrm>
            <a:off x="2729134" y="5367603"/>
            <a:ext cx="133559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Custom skills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EDE99F7-74B0-465A-B766-7764CB69C15A}"/>
              </a:ext>
            </a:extLst>
          </p:cNvPr>
          <p:cNvSpPr txBox="1"/>
          <p:nvPr/>
        </p:nvSpPr>
        <p:spPr>
          <a:xfrm>
            <a:off x="4869405" y="5367603"/>
            <a:ext cx="195435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Landmark detection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ACC12A4-8484-47EA-AED9-6F4DFAA128F2}"/>
              </a:ext>
            </a:extLst>
          </p:cNvPr>
          <p:cNvSpPr txBox="1"/>
          <p:nvPr/>
        </p:nvSpPr>
        <p:spPr>
          <a:xfrm>
            <a:off x="7077947" y="5367603"/>
            <a:ext cx="2280342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Printed text recognition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544D74F-1E97-42D5-9D68-629DA17AA53E}"/>
              </a:ext>
            </a:extLst>
          </p:cNvPr>
          <p:cNvGrpSpPr/>
          <p:nvPr/>
        </p:nvGrpSpPr>
        <p:grpSpPr>
          <a:xfrm>
            <a:off x="8108406" y="4098299"/>
            <a:ext cx="219425" cy="259587"/>
            <a:chOff x="10049477" y="4977630"/>
            <a:chExt cx="667988" cy="790257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198C796-477E-4D8D-8679-48CC019B6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2650" y="4977630"/>
              <a:ext cx="163287" cy="790257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AF515DA-B8D7-44FB-8830-97E21BB73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5938" y="4977630"/>
              <a:ext cx="163287" cy="790257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857B08E-A8B9-4AE9-B625-2F6E99C426D4}"/>
                </a:ext>
              </a:extLst>
            </p:cNvPr>
            <p:cNvCxnSpPr/>
            <p:nvPr/>
          </p:nvCxnSpPr>
          <p:spPr>
            <a:xfrm>
              <a:off x="10098428" y="5250543"/>
              <a:ext cx="619037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620BF9C-28A9-4C7B-81B0-4310CD18917A}"/>
                </a:ext>
              </a:extLst>
            </p:cNvPr>
            <p:cNvCxnSpPr/>
            <p:nvPr/>
          </p:nvCxnSpPr>
          <p:spPr>
            <a:xfrm>
              <a:off x="10049477" y="5501256"/>
              <a:ext cx="619037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11" name="Graphic 569">
            <a:extLst>
              <a:ext uri="{FF2B5EF4-FFF2-40B4-BE49-F238E27FC236}">
                <a16:creationId xmlns:a16="http://schemas.microsoft.com/office/drawing/2014/main" id="{DE8D157E-8F0D-434E-A902-9A7ECE178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230" y="3075483"/>
            <a:ext cx="317778" cy="294238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ED8390C7-420B-4965-A78E-1B5133E468A2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3151" y="3988586"/>
            <a:ext cx="367563" cy="367563"/>
          </a:xfrm>
          <a:prstGeom prst="ellipse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6044FD7-4CB9-40DE-BFC4-341A12D154EC}"/>
              </a:ext>
            </a:extLst>
          </p:cNvPr>
          <p:cNvGrpSpPr/>
          <p:nvPr/>
        </p:nvGrpSpPr>
        <p:grpSpPr>
          <a:xfrm>
            <a:off x="3222657" y="2039135"/>
            <a:ext cx="348549" cy="348549"/>
            <a:chOff x="475287" y="4173926"/>
            <a:chExt cx="740664" cy="740664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EEB03CA1-4EEC-4370-B500-5A96DD547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5287" y="4173926"/>
              <a:ext cx="740664" cy="740664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20FE5E7D-FBF5-4595-AD00-ECD01EE3CA89}"/>
                </a:ext>
              </a:extLst>
            </p:cNvPr>
            <p:cNvSpPr/>
            <p:nvPr/>
          </p:nvSpPr>
          <p:spPr bwMode="auto">
            <a:xfrm>
              <a:off x="727075" y="4416425"/>
              <a:ext cx="333375" cy="76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B828956-839C-4228-BC52-5E91DDDE890F}"/>
                </a:ext>
              </a:extLst>
            </p:cNvPr>
            <p:cNvSpPr/>
            <p:nvPr/>
          </p:nvSpPr>
          <p:spPr bwMode="auto">
            <a:xfrm>
              <a:off x="822325" y="4603750"/>
              <a:ext cx="330200" cy="635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5F09649-B0A4-4DFC-99FA-20367A97F67F}"/>
                </a:ext>
              </a:extLst>
            </p:cNvPr>
            <p:cNvSpPr/>
            <p:nvPr/>
          </p:nvSpPr>
          <p:spPr bwMode="auto">
            <a:xfrm>
              <a:off x="619125" y="4772024"/>
              <a:ext cx="136525" cy="666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1018F85-7CAF-4149-BDD2-02CAF0F85DAF}"/>
                </a:ext>
              </a:extLst>
            </p:cNvPr>
            <p:cNvSpPr/>
            <p:nvPr/>
          </p:nvSpPr>
          <p:spPr bwMode="auto">
            <a:xfrm>
              <a:off x="866775" y="4241799"/>
              <a:ext cx="136525" cy="666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D512FC-0B3F-45ED-842D-952E4F2960D3}"/>
              </a:ext>
            </a:extLst>
          </p:cNvPr>
          <p:cNvGrpSpPr/>
          <p:nvPr/>
        </p:nvGrpSpPr>
        <p:grpSpPr>
          <a:xfrm>
            <a:off x="9957990" y="2752702"/>
            <a:ext cx="1572107" cy="2006929"/>
            <a:chOff x="9848188" y="3033451"/>
            <a:chExt cx="1905708" cy="2432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0449DF-48CB-4D7A-BB8F-EABC9E7F277E}"/>
                </a:ext>
              </a:extLst>
            </p:cNvPr>
            <p:cNvSpPr/>
            <p:nvPr/>
          </p:nvSpPr>
          <p:spPr bwMode="auto">
            <a:xfrm>
              <a:off x="10907771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8323BE7-C8CB-4E8C-8ECE-C148A69ACAE5}"/>
                </a:ext>
              </a:extLst>
            </p:cNvPr>
            <p:cNvSpPr/>
            <p:nvPr/>
          </p:nvSpPr>
          <p:spPr bwMode="auto">
            <a:xfrm>
              <a:off x="10424445" y="3876095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F5E8C9B-A585-42BC-9E6D-197C44F83164}"/>
                </a:ext>
              </a:extLst>
            </p:cNvPr>
            <p:cNvSpPr/>
            <p:nvPr/>
          </p:nvSpPr>
          <p:spPr bwMode="auto">
            <a:xfrm>
              <a:off x="11033662" y="3447658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303F5E0-47B3-4A39-A38C-D33678667FD2}"/>
                </a:ext>
              </a:extLst>
            </p:cNvPr>
            <p:cNvSpPr/>
            <p:nvPr/>
          </p:nvSpPr>
          <p:spPr bwMode="auto">
            <a:xfrm>
              <a:off x="11000732" y="477328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0A1873-83D6-4403-9C56-68D79EBDFE2F}"/>
                </a:ext>
              </a:extLst>
            </p:cNvPr>
            <p:cNvSpPr/>
            <p:nvPr/>
          </p:nvSpPr>
          <p:spPr bwMode="auto">
            <a:xfrm>
              <a:off x="10465155" y="489520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DCB65A2-C92C-4DD7-BEAA-586F142075A5}"/>
                </a:ext>
              </a:extLst>
            </p:cNvPr>
            <p:cNvSpPr/>
            <p:nvPr/>
          </p:nvSpPr>
          <p:spPr bwMode="auto">
            <a:xfrm>
              <a:off x="11000732" y="522241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981EB0E-1D8B-472B-AE4B-FD44C0092432}"/>
                </a:ext>
              </a:extLst>
            </p:cNvPr>
            <p:cNvSpPr/>
            <p:nvPr/>
          </p:nvSpPr>
          <p:spPr bwMode="auto">
            <a:xfrm>
              <a:off x="11437362" y="477328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49C1250-A77A-4196-B4ED-440D6084F390}"/>
                </a:ext>
              </a:extLst>
            </p:cNvPr>
            <p:cNvSpPr/>
            <p:nvPr/>
          </p:nvSpPr>
          <p:spPr bwMode="auto">
            <a:xfrm>
              <a:off x="11430332" y="3447658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970C43-3AE3-484C-9F2F-5B28C4391734}"/>
                </a:ext>
              </a:extLst>
            </p:cNvPr>
            <p:cNvSpPr/>
            <p:nvPr/>
          </p:nvSpPr>
          <p:spPr bwMode="auto">
            <a:xfrm>
              <a:off x="11033662" y="303345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DE4C636-0DC3-431D-B9EF-EDDE407A642D}"/>
                </a:ext>
              </a:extLst>
            </p:cNvPr>
            <p:cNvSpPr/>
            <p:nvPr/>
          </p:nvSpPr>
          <p:spPr bwMode="auto">
            <a:xfrm>
              <a:off x="10383681" y="335352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A1A32A-778B-4667-9C1F-BE1F1C9FC7CB}"/>
                </a:ext>
              </a:extLst>
            </p:cNvPr>
            <p:cNvSpPr/>
            <p:nvPr/>
          </p:nvSpPr>
          <p:spPr bwMode="auto">
            <a:xfrm>
              <a:off x="9848188" y="358587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5A75C1-1F59-4B08-9A16-DF5E36555221}"/>
                </a:ext>
              </a:extLst>
            </p:cNvPr>
            <p:cNvSpPr/>
            <p:nvPr/>
          </p:nvSpPr>
          <p:spPr bwMode="auto">
            <a:xfrm>
              <a:off x="9994014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6AA1C3E-50AE-42BC-9FD7-765EC46CE4C5}"/>
                </a:ext>
              </a:extLst>
            </p:cNvPr>
            <p:cNvSpPr/>
            <p:nvPr/>
          </p:nvSpPr>
          <p:spPr bwMode="auto">
            <a:xfrm>
              <a:off x="11510056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2C4ED6-A9E8-456C-9F8D-EE1712DC8E9E}"/>
                </a:ext>
              </a:extLst>
            </p:cNvPr>
            <p:cNvCxnSpPr>
              <a:stCxn id="4" idx="6"/>
              <a:endCxn id="148" idx="2"/>
            </p:cNvCxnSpPr>
            <p:nvPr/>
          </p:nvCxnSpPr>
          <p:spPr>
            <a:xfrm>
              <a:off x="11151611" y="4262540"/>
              <a:ext cx="358445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465E59-1CD0-43ED-861F-301371DB4345}"/>
                </a:ext>
              </a:extLst>
            </p:cNvPr>
            <p:cNvCxnSpPr>
              <a:stCxn id="4" idx="4"/>
              <a:endCxn id="132" idx="0"/>
            </p:cNvCxnSpPr>
            <p:nvPr/>
          </p:nvCxnSpPr>
          <p:spPr>
            <a:xfrm>
              <a:off x="11029691" y="4384460"/>
              <a:ext cx="92961" cy="38882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A7F6E5-B202-4765-9D55-D39C70B93727}"/>
                </a:ext>
              </a:extLst>
            </p:cNvPr>
            <p:cNvCxnSpPr>
              <a:stCxn id="132" idx="2"/>
              <a:endCxn id="134" idx="6"/>
            </p:cNvCxnSpPr>
            <p:nvPr/>
          </p:nvCxnSpPr>
          <p:spPr>
            <a:xfrm flipH="1">
              <a:off x="10708995" y="4895209"/>
              <a:ext cx="291737" cy="12192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90CF75-A51A-4EC1-975C-C3A49E8C8C20}"/>
                </a:ext>
              </a:extLst>
            </p:cNvPr>
            <p:cNvCxnSpPr>
              <a:stCxn id="132" idx="6"/>
              <a:endCxn id="141" idx="2"/>
            </p:cNvCxnSpPr>
            <p:nvPr/>
          </p:nvCxnSpPr>
          <p:spPr>
            <a:xfrm>
              <a:off x="11244572" y="4895209"/>
              <a:ext cx="192790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0D4A18-197D-420E-B9C7-3C0A35B84FAA}"/>
                </a:ext>
              </a:extLst>
            </p:cNvPr>
            <p:cNvCxnSpPr>
              <a:stCxn id="132" idx="4"/>
              <a:endCxn id="140" idx="0"/>
            </p:cNvCxnSpPr>
            <p:nvPr/>
          </p:nvCxnSpPr>
          <p:spPr>
            <a:xfrm>
              <a:off x="11122652" y="5017129"/>
              <a:ext cx="0" cy="20528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F1ACC8-E75D-4464-9D04-0F145130AD78}"/>
                </a:ext>
              </a:extLst>
            </p:cNvPr>
            <p:cNvCxnSpPr>
              <a:stCxn id="4" idx="1"/>
              <a:endCxn id="122" idx="6"/>
            </p:cNvCxnSpPr>
            <p:nvPr/>
          </p:nvCxnSpPr>
          <p:spPr>
            <a:xfrm flipH="1" flipV="1">
              <a:off x="10668285" y="3998015"/>
              <a:ext cx="275196" cy="1783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10A308-D0E6-49F0-AE68-381210F316B6}"/>
                </a:ext>
              </a:extLst>
            </p:cNvPr>
            <p:cNvCxnSpPr>
              <a:stCxn id="4" idx="0"/>
              <a:endCxn id="123" idx="4"/>
            </p:cNvCxnSpPr>
            <p:nvPr/>
          </p:nvCxnSpPr>
          <p:spPr>
            <a:xfrm flipV="1">
              <a:off x="11029691" y="3691498"/>
              <a:ext cx="125891" cy="44912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8B91A3-68D9-4DB9-A4D7-A4E89D5A7306}"/>
                </a:ext>
              </a:extLst>
            </p:cNvPr>
            <p:cNvCxnSpPr>
              <a:stCxn id="123" idx="0"/>
              <a:endCxn id="144" idx="4"/>
            </p:cNvCxnSpPr>
            <p:nvPr/>
          </p:nvCxnSpPr>
          <p:spPr>
            <a:xfrm flipV="1">
              <a:off x="11155582" y="3277291"/>
              <a:ext cx="0" cy="170367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B06AC-F7B4-45DE-8D3F-309C28FE9968}"/>
                </a:ext>
              </a:extLst>
            </p:cNvPr>
            <p:cNvCxnSpPr>
              <a:stCxn id="123" idx="6"/>
              <a:endCxn id="142" idx="2"/>
            </p:cNvCxnSpPr>
            <p:nvPr/>
          </p:nvCxnSpPr>
          <p:spPr>
            <a:xfrm>
              <a:off x="11277502" y="3569578"/>
              <a:ext cx="152830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7336B2-2E37-4EAC-976E-50D71C0DDC35}"/>
                </a:ext>
              </a:extLst>
            </p:cNvPr>
            <p:cNvCxnSpPr>
              <a:stCxn id="122" idx="0"/>
              <a:endCxn id="145" idx="4"/>
            </p:cNvCxnSpPr>
            <p:nvPr/>
          </p:nvCxnSpPr>
          <p:spPr>
            <a:xfrm flipH="1" flipV="1">
              <a:off x="10505601" y="3597361"/>
              <a:ext cx="40764" cy="278734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678A91-C84D-4CA0-99E9-CEFA98DD0DB1}"/>
                </a:ext>
              </a:extLst>
            </p:cNvPr>
            <p:cNvCxnSpPr>
              <a:stCxn id="122" idx="1"/>
              <a:endCxn id="146" idx="6"/>
            </p:cNvCxnSpPr>
            <p:nvPr/>
          </p:nvCxnSpPr>
          <p:spPr>
            <a:xfrm flipH="1" flipV="1">
              <a:off x="10092028" y="3707790"/>
              <a:ext cx="368127" cy="2040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F81C9D-CBE6-4EF3-8EFE-569B17E7366E}"/>
                </a:ext>
              </a:extLst>
            </p:cNvPr>
            <p:cNvCxnSpPr>
              <a:stCxn id="122" idx="3"/>
              <a:endCxn id="147" idx="6"/>
            </p:cNvCxnSpPr>
            <p:nvPr/>
          </p:nvCxnSpPr>
          <p:spPr>
            <a:xfrm flipH="1">
              <a:off x="10237854" y="4084225"/>
              <a:ext cx="222301" cy="1783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8" name="Group 31">
            <a:extLst>
              <a:ext uri="{FF2B5EF4-FFF2-40B4-BE49-F238E27FC236}">
                <a16:creationId xmlns:a16="http://schemas.microsoft.com/office/drawing/2014/main" id="{A1FFF57F-F5A9-2546-B42E-FE7475CDE2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508" y="174861"/>
            <a:ext cx="595897" cy="582645"/>
            <a:chOff x="1" y="-1"/>
            <a:chExt cx="2608" cy="2550"/>
          </a:xfrm>
        </p:grpSpPr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FDF15FA4-4EED-6A4C-B92B-A1FB3C229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4" y="691"/>
              <a:ext cx="1385" cy="1166"/>
            </a:xfrm>
            <a:custGeom>
              <a:avLst/>
              <a:gdLst>
                <a:gd name="T0" fmla="*/ 347 w 1385"/>
                <a:gd name="T1" fmla="*/ 0 h 1166"/>
                <a:gd name="T2" fmla="*/ 0 w 1385"/>
                <a:gd name="T3" fmla="*/ 583 h 1166"/>
                <a:gd name="T4" fmla="*/ 347 w 1385"/>
                <a:gd name="T5" fmla="*/ 1166 h 1166"/>
                <a:gd name="T6" fmla="*/ 1038 w 1385"/>
                <a:gd name="T7" fmla="*/ 1166 h 1166"/>
                <a:gd name="T8" fmla="*/ 1385 w 1385"/>
                <a:gd name="T9" fmla="*/ 583 h 1166"/>
                <a:gd name="T10" fmla="*/ 1038 w 1385"/>
                <a:gd name="T11" fmla="*/ 0 h 1166"/>
                <a:gd name="T12" fmla="*/ 347 w 1385"/>
                <a:gd name="T13" fmla="*/ 0 h 1166"/>
                <a:gd name="T14" fmla="*/ 233 w 1385"/>
                <a:gd name="T15" fmla="*/ 583 h 1166"/>
                <a:gd name="T16" fmla="*/ 462 w 1385"/>
                <a:gd name="T17" fmla="*/ 200 h 1166"/>
                <a:gd name="T18" fmla="*/ 923 w 1385"/>
                <a:gd name="T19" fmla="*/ 200 h 1166"/>
                <a:gd name="T20" fmla="*/ 1152 w 1385"/>
                <a:gd name="T21" fmla="*/ 583 h 1166"/>
                <a:gd name="T22" fmla="*/ 923 w 1385"/>
                <a:gd name="T23" fmla="*/ 966 h 1166"/>
                <a:gd name="T24" fmla="*/ 462 w 1385"/>
                <a:gd name="T25" fmla="*/ 966 h 1166"/>
                <a:gd name="T26" fmla="*/ 233 w 1385"/>
                <a:gd name="T27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6">
                  <a:moveTo>
                    <a:pt x="347" y="0"/>
                  </a:moveTo>
                  <a:lnTo>
                    <a:pt x="0" y="583"/>
                  </a:lnTo>
                  <a:lnTo>
                    <a:pt x="347" y="1166"/>
                  </a:lnTo>
                  <a:lnTo>
                    <a:pt x="1038" y="1166"/>
                  </a:lnTo>
                  <a:lnTo>
                    <a:pt x="1385" y="583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3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3"/>
                  </a:lnTo>
                  <a:lnTo>
                    <a:pt x="923" y="966"/>
                  </a:lnTo>
                  <a:lnTo>
                    <a:pt x="462" y="966"/>
                  </a:lnTo>
                  <a:lnTo>
                    <a:pt x="233" y="583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B17E3ED0-8465-444F-8045-C26D4AEFA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-1"/>
              <a:ext cx="1385" cy="1167"/>
            </a:xfrm>
            <a:custGeom>
              <a:avLst/>
              <a:gdLst>
                <a:gd name="T0" fmla="*/ 347 w 1385"/>
                <a:gd name="T1" fmla="*/ 0 h 1167"/>
                <a:gd name="T2" fmla="*/ 0 w 1385"/>
                <a:gd name="T3" fmla="*/ 583 h 1167"/>
                <a:gd name="T4" fmla="*/ 347 w 1385"/>
                <a:gd name="T5" fmla="*/ 1167 h 1167"/>
                <a:gd name="T6" fmla="*/ 1038 w 1385"/>
                <a:gd name="T7" fmla="*/ 1167 h 1167"/>
                <a:gd name="T8" fmla="*/ 1385 w 1385"/>
                <a:gd name="T9" fmla="*/ 583 h 1167"/>
                <a:gd name="T10" fmla="*/ 1038 w 1385"/>
                <a:gd name="T11" fmla="*/ 0 h 1167"/>
                <a:gd name="T12" fmla="*/ 347 w 1385"/>
                <a:gd name="T13" fmla="*/ 0 h 1167"/>
                <a:gd name="T14" fmla="*/ 233 w 1385"/>
                <a:gd name="T15" fmla="*/ 583 h 1167"/>
                <a:gd name="T16" fmla="*/ 462 w 1385"/>
                <a:gd name="T17" fmla="*/ 200 h 1167"/>
                <a:gd name="T18" fmla="*/ 923 w 1385"/>
                <a:gd name="T19" fmla="*/ 200 h 1167"/>
                <a:gd name="T20" fmla="*/ 1152 w 1385"/>
                <a:gd name="T21" fmla="*/ 583 h 1167"/>
                <a:gd name="T22" fmla="*/ 923 w 1385"/>
                <a:gd name="T23" fmla="*/ 967 h 1167"/>
                <a:gd name="T24" fmla="*/ 462 w 1385"/>
                <a:gd name="T25" fmla="*/ 967 h 1167"/>
                <a:gd name="T26" fmla="*/ 233 w 1385"/>
                <a:gd name="T27" fmla="*/ 58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7">
                  <a:moveTo>
                    <a:pt x="347" y="0"/>
                  </a:moveTo>
                  <a:lnTo>
                    <a:pt x="0" y="583"/>
                  </a:lnTo>
                  <a:lnTo>
                    <a:pt x="347" y="1167"/>
                  </a:lnTo>
                  <a:lnTo>
                    <a:pt x="1038" y="1167"/>
                  </a:lnTo>
                  <a:lnTo>
                    <a:pt x="1385" y="583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3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3"/>
                  </a:lnTo>
                  <a:lnTo>
                    <a:pt x="923" y="967"/>
                  </a:lnTo>
                  <a:lnTo>
                    <a:pt x="462" y="967"/>
                  </a:lnTo>
                  <a:lnTo>
                    <a:pt x="233" y="583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2EAAB77E-96B3-3146-8795-9D1A34F2E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1382"/>
              <a:ext cx="1385" cy="1167"/>
            </a:xfrm>
            <a:custGeom>
              <a:avLst/>
              <a:gdLst>
                <a:gd name="T0" fmla="*/ 347 w 1385"/>
                <a:gd name="T1" fmla="*/ 0 h 1167"/>
                <a:gd name="T2" fmla="*/ 0 w 1385"/>
                <a:gd name="T3" fmla="*/ 584 h 1167"/>
                <a:gd name="T4" fmla="*/ 347 w 1385"/>
                <a:gd name="T5" fmla="*/ 1167 h 1167"/>
                <a:gd name="T6" fmla="*/ 1038 w 1385"/>
                <a:gd name="T7" fmla="*/ 1167 h 1167"/>
                <a:gd name="T8" fmla="*/ 1385 w 1385"/>
                <a:gd name="T9" fmla="*/ 584 h 1167"/>
                <a:gd name="T10" fmla="*/ 1038 w 1385"/>
                <a:gd name="T11" fmla="*/ 0 h 1167"/>
                <a:gd name="T12" fmla="*/ 347 w 1385"/>
                <a:gd name="T13" fmla="*/ 0 h 1167"/>
                <a:gd name="T14" fmla="*/ 233 w 1385"/>
                <a:gd name="T15" fmla="*/ 584 h 1167"/>
                <a:gd name="T16" fmla="*/ 462 w 1385"/>
                <a:gd name="T17" fmla="*/ 200 h 1167"/>
                <a:gd name="T18" fmla="*/ 923 w 1385"/>
                <a:gd name="T19" fmla="*/ 200 h 1167"/>
                <a:gd name="T20" fmla="*/ 1152 w 1385"/>
                <a:gd name="T21" fmla="*/ 584 h 1167"/>
                <a:gd name="T22" fmla="*/ 923 w 1385"/>
                <a:gd name="T23" fmla="*/ 967 h 1167"/>
                <a:gd name="T24" fmla="*/ 462 w 1385"/>
                <a:gd name="T25" fmla="*/ 967 h 1167"/>
                <a:gd name="T26" fmla="*/ 233 w 1385"/>
                <a:gd name="T27" fmla="*/ 58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7">
                  <a:moveTo>
                    <a:pt x="347" y="0"/>
                  </a:moveTo>
                  <a:lnTo>
                    <a:pt x="0" y="584"/>
                  </a:lnTo>
                  <a:lnTo>
                    <a:pt x="347" y="1167"/>
                  </a:lnTo>
                  <a:lnTo>
                    <a:pt x="1038" y="1167"/>
                  </a:lnTo>
                  <a:lnTo>
                    <a:pt x="1385" y="584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4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4"/>
                  </a:lnTo>
                  <a:lnTo>
                    <a:pt x="923" y="967"/>
                  </a:lnTo>
                  <a:lnTo>
                    <a:pt x="462" y="967"/>
                  </a:lnTo>
                  <a:lnTo>
                    <a:pt x="233" y="584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82F63B-E0DE-CA45-B242-3029142CACC1}"/>
              </a:ext>
            </a:extLst>
          </p:cNvPr>
          <p:cNvGrpSpPr/>
          <p:nvPr/>
        </p:nvGrpSpPr>
        <p:grpSpPr>
          <a:xfrm>
            <a:off x="1114052" y="3779916"/>
            <a:ext cx="710142" cy="657199"/>
            <a:chOff x="4115666" y="5605620"/>
            <a:chExt cx="625062" cy="632754"/>
          </a:xfrm>
        </p:grpSpPr>
        <p:sp>
          <p:nvSpPr>
            <p:cNvPr id="95" name="document_3">
              <a:extLst>
                <a:ext uri="{FF2B5EF4-FFF2-40B4-BE49-F238E27FC236}">
                  <a16:creationId xmlns:a16="http://schemas.microsoft.com/office/drawing/2014/main" id="{A6C96762-469D-5A49-A1B2-59A1C24617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94257" y="5605620"/>
              <a:ext cx="546471" cy="632754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F832B-EC8E-1A4E-9A7F-74BA0D1BCC90}"/>
                </a:ext>
              </a:extLst>
            </p:cNvPr>
            <p:cNvGrpSpPr/>
            <p:nvPr/>
          </p:nvGrpSpPr>
          <p:grpSpPr>
            <a:xfrm rot="18900000">
              <a:off x="4115666" y="5829542"/>
              <a:ext cx="72331" cy="367289"/>
              <a:chOff x="3041882" y="5797533"/>
              <a:chExt cx="83993" cy="560330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3A601AC-53E1-D640-84D1-E6575B240BB7}"/>
                  </a:ext>
                </a:extLst>
              </p:cNvPr>
              <p:cNvSpPr/>
              <p:nvPr/>
            </p:nvSpPr>
            <p:spPr bwMode="auto">
              <a:xfrm>
                <a:off x="3051230" y="5937195"/>
                <a:ext cx="65297" cy="312416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Triangle 506">
                <a:extLst>
                  <a:ext uri="{FF2B5EF4-FFF2-40B4-BE49-F238E27FC236}">
                    <a16:creationId xmlns:a16="http://schemas.microsoft.com/office/drawing/2014/main" id="{B7BB6F45-4711-B04C-BEAB-78DBE63F05B0}"/>
                  </a:ext>
                </a:extLst>
              </p:cNvPr>
              <p:cNvSpPr/>
              <p:nvPr/>
            </p:nvSpPr>
            <p:spPr bwMode="auto">
              <a:xfrm flipV="1">
                <a:off x="3053520" y="6250172"/>
                <a:ext cx="60576" cy="107691"/>
              </a:xfrm>
              <a:prstGeom prst="triangle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D495DE-5013-8E4C-B82F-D98073903C2B}"/>
                  </a:ext>
                </a:extLst>
              </p:cNvPr>
              <p:cNvSpPr/>
              <p:nvPr/>
            </p:nvSpPr>
            <p:spPr bwMode="auto">
              <a:xfrm>
                <a:off x="3041882" y="5851378"/>
                <a:ext cx="83993" cy="85816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EA78841-81F9-FF44-8D4B-1418E5A246ED}"/>
                  </a:ext>
                </a:extLst>
              </p:cNvPr>
              <p:cNvSpPr/>
              <p:nvPr/>
            </p:nvSpPr>
            <p:spPr bwMode="auto">
              <a:xfrm>
                <a:off x="3051230" y="5797533"/>
                <a:ext cx="65297" cy="53845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9E16213-174E-1F45-86FF-1B4982DE803F}"/>
                  </a:ext>
                </a:extLst>
              </p:cNvPr>
              <p:cNvCxnSpPr/>
              <p:nvPr/>
            </p:nvCxnSpPr>
            <p:spPr>
              <a:xfrm>
                <a:off x="3068665" y="6304017"/>
                <a:ext cx="30288" cy="0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5DF2788-6A4B-D949-903A-0B65CCF11515}"/>
              </a:ext>
            </a:extLst>
          </p:cNvPr>
          <p:cNvGrpSpPr/>
          <p:nvPr/>
        </p:nvGrpSpPr>
        <p:grpSpPr>
          <a:xfrm>
            <a:off x="195200" y="2974259"/>
            <a:ext cx="1031109" cy="595556"/>
            <a:chOff x="3234003" y="4140810"/>
            <a:chExt cx="293717" cy="35954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F715A1B-7BA8-8645-90EE-4A5B2552A766}"/>
                </a:ext>
              </a:extLst>
            </p:cNvPr>
            <p:cNvGrpSpPr/>
            <p:nvPr/>
          </p:nvGrpSpPr>
          <p:grpSpPr>
            <a:xfrm flipH="1">
              <a:off x="3234003" y="4140810"/>
              <a:ext cx="293717" cy="359549"/>
              <a:chOff x="3003960" y="3685414"/>
              <a:chExt cx="403310" cy="493707"/>
            </a:xfrm>
          </p:grpSpPr>
          <p:sp>
            <p:nvSpPr>
              <p:cNvPr id="135" name="Snip Single Corner Rectangle 26">
                <a:extLst>
                  <a:ext uri="{FF2B5EF4-FFF2-40B4-BE49-F238E27FC236}">
                    <a16:creationId xmlns:a16="http://schemas.microsoft.com/office/drawing/2014/main" id="{F908847D-5960-B74C-89DA-C9A06854BD8A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Triangle 27">
                <a:extLst>
                  <a:ext uri="{FF2B5EF4-FFF2-40B4-BE49-F238E27FC236}">
                    <a16:creationId xmlns:a16="http://schemas.microsoft.com/office/drawing/2014/main" id="{9C6598AC-8275-3F4A-A361-EFDA6829627E}"/>
                  </a:ext>
                </a:extLst>
              </p:cNvPr>
              <p:cNvSpPr/>
              <p:nvPr/>
            </p:nvSpPr>
            <p:spPr bwMode="auto">
              <a:xfrm rot="8100000">
                <a:off x="3010906" y="3730317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accent3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5" name="Line 47">
              <a:extLst>
                <a:ext uri="{FF2B5EF4-FFF2-40B4-BE49-F238E27FC236}">
                  <a16:creationId xmlns:a16="http://schemas.microsoft.com/office/drawing/2014/main" id="{5B902F76-0E59-2945-B3A3-F7AD7FC80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9249" y="4197376"/>
              <a:ext cx="143859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id="{2EF7E3AB-4969-474F-AD5C-54FD59C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813" y="4258200"/>
              <a:ext cx="148190" cy="133814"/>
            </a:xfrm>
            <a:prstGeom prst="rect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87370E9C-D0F5-9143-8E2A-2F2D8495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813" y="4312942"/>
              <a:ext cx="148190" cy="72989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8" name="Line 50">
              <a:extLst>
                <a:ext uri="{FF2B5EF4-FFF2-40B4-BE49-F238E27FC236}">
                  <a16:creationId xmlns:a16="http://schemas.microsoft.com/office/drawing/2014/main" id="{F78277F5-A80A-BA45-BCA8-C9455B8B3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261242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9" name="Line 51">
              <a:extLst>
                <a:ext uri="{FF2B5EF4-FFF2-40B4-BE49-F238E27FC236}">
                  <a16:creationId xmlns:a16="http://schemas.microsoft.com/office/drawing/2014/main" id="{139E5CF7-2479-9A4C-838E-FD7BB02AFF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325108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0" name="Line 52">
              <a:extLst>
                <a:ext uri="{FF2B5EF4-FFF2-40B4-BE49-F238E27FC236}">
                  <a16:creationId xmlns:a16="http://schemas.microsoft.com/office/drawing/2014/main" id="{15345D10-2B68-D644-B66F-D5F97A12F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388974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1" name="Line 54">
              <a:extLst>
                <a:ext uri="{FF2B5EF4-FFF2-40B4-BE49-F238E27FC236}">
                  <a16:creationId xmlns:a16="http://schemas.microsoft.com/office/drawing/2014/main" id="{765404AC-BC39-6F43-98CA-2E8D135CB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50" y="4452839"/>
              <a:ext cx="222754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3" name="Oval 56">
              <a:extLst>
                <a:ext uri="{FF2B5EF4-FFF2-40B4-BE49-F238E27FC236}">
                  <a16:creationId xmlns:a16="http://schemas.microsoft.com/office/drawing/2014/main" id="{5A6E7623-5E61-1842-9AEB-061D54609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791" y="4282530"/>
              <a:ext cx="24883" cy="24330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16A9C14-77F9-884D-8267-B355674358C4}"/>
              </a:ext>
            </a:extLst>
          </p:cNvPr>
          <p:cNvGrpSpPr/>
          <p:nvPr/>
        </p:nvGrpSpPr>
        <p:grpSpPr>
          <a:xfrm>
            <a:off x="153368" y="3862469"/>
            <a:ext cx="814325" cy="1100898"/>
            <a:chOff x="4098616" y="2540836"/>
            <a:chExt cx="889259" cy="1088573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173D53-2432-CF43-960F-09741E1F014C}"/>
                </a:ext>
              </a:extLst>
            </p:cNvPr>
            <p:cNvSpPr txBox="1"/>
            <p:nvPr/>
          </p:nvSpPr>
          <p:spPr>
            <a:xfrm>
              <a:off x="4313838" y="2888620"/>
              <a:ext cx="619849" cy="626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96386">
                <a:defRPr/>
              </a:pPr>
              <a:r>
                <a:rPr lang="en-US" sz="1372" dirty="0">
                  <a:solidFill>
                    <a:srgbClr val="D83B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TPS Reports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EBEBCE6-836B-0142-A12E-C216AC194600}"/>
                </a:ext>
              </a:extLst>
            </p:cNvPr>
            <p:cNvGrpSpPr/>
            <p:nvPr/>
          </p:nvGrpSpPr>
          <p:grpSpPr>
            <a:xfrm>
              <a:off x="4098616" y="2540836"/>
              <a:ext cx="889259" cy="1088573"/>
              <a:chOff x="3003960" y="3685414"/>
              <a:chExt cx="403310" cy="493707"/>
            </a:xfrm>
          </p:grpSpPr>
          <p:sp>
            <p:nvSpPr>
              <p:cNvPr id="143" name="Snip Single Corner Rectangle 26">
                <a:extLst>
                  <a:ext uri="{FF2B5EF4-FFF2-40B4-BE49-F238E27FC236}">
                    <a16:creationId xmlns:a16="http://schemas.microsoft.com/office/drawing/2014/main" id="{049A1059-879F-8243-BAB8-C1EC1DA2FB96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riangle 27">
                <a:extLst>
                  <a:ext uri="{FF2B5EF4-FFF2-40B4-BE49-F238E27FC236}">
                    <a16:creationId xmlns:a16="http://schemas.microsoft.com/office/drawing/2014/main" id="{00F0F33D-5586-0D4A-8B5E-470972972D40}"/>
                  </a:ext>
                </a:extLst>
              </p:cNvPr>
              <p:cNvSpPr/>
              <p:nvPr/>
            </p:nvSpPr>
            <p:spPr bwMode="auto">
              <a:xfrm rot="8100000">
                <a:off x="3010906" y="3730317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accent3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3D8B80F-8C8D-C44F-960F-4804FCC4EEF2}"/>
              </a:ext>
            </a:extLst>
          </p:cNvPr>
          <p:cNvSpPr/>
          <p:nvPr/>
        </p:nvSpPr>
        <p:spPr>
          <a:xfrm>
            <a:off x="2436240" y="6949057"/>
            <a:ext cx="7155933" cy="57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137" dirty="0">
                <a:solidFill>
                  <a:srgbClr val="1A1A1A"/>
                </a:solidFill>
                <a:latin typeface="Segoe UI"/>
              </a:rPr>
              <a:t>https://</a:t>
            </a:r>
            <a:r>
              <a:rPr lang="en-US" sz="3137" dirty="0" err="1">
                <a:solidFill>
                  <a:srgbClr val="1A1A1A"/>
                </a:solidFill>
                <a:latin typeface="Segoe UI"/>
              </a:rPr>
              <a:t>tinyurl.com</a:t>
            </a:r>
            <a:r>
              <a:rPr lang="en-US" sz="3137" dirty="0">
                <a:solidFill>
                  <a:srgbClr val="1A1A1A"/>
                </a:solidFill>
                <a:latin typeface="Segoe UI"/>
              </a:rPr>
              <a:t>/</a:t>
            </a:r>
            <a:r>
              <a:rPr lang="en-US" sz="3137" dirty="0" err="1">
                <a:solidFill>
                  <a:srgbClr val="1A1A1A"/>
                </a:solidFill>
                <a:latin typeface="Segoe UI"/>
              </a:rPr>
              <a:t>learnai-AzureSearch</a:t>
            </a:r>
            <a:endParaRPr lang="en-US" sz="3137" dirty="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212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2" grpId="0"/>
      <p:bldP spid="28" grpId="0" animBg="1"/>
      <p:bldP spid="29" grpId="0" animBg="1"/>
      <p:bldP spid="75" grpId="0" animBg="1"/>
      <p:bldP spid="83" grpId="0" animBg="1"/>
      <p:bldP spid="99" grpId="0" animBg="1"/>
      <p:bldP spid="108" grpId="0" animBg="1"/>
      <p:bldP spid="5" grpId="0" animBg="1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1" y="289957"/>
            <a:ext cx="11787698" cy="724143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Bot Framework - Engage with your users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431095" y="1256662"/>
            <a:ext cx="11760906" cy="362087"/>
          </a:xfrm>
        </p:spPr>
        <p:txBody>
          <a:bodyPr/>
          <a:lstStyle/>
          <a:p>
            <a:pPr marL="0" indent="0">
              <a:buNone/>
            </a:pPr>
            <a:r>
              <a:rPr lang="en-US" sz="2353" dirty="0">
                <a:solidFill>
                  <a:schemeClr val="tx1"/>
                </a:solidFill>
              </a:rPr>
              <a:t>A </a:t>
            </a:r>
            <a:r>
              <a: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natural language interface across all conversation channels 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97158" y="3064153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Provide information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97158" y="3879980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Perform tasks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97158" y="4695807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Make recommendations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97158" y="5511634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Capture information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2477" y="2919326"/>
            <a:ext cx="466964" cy="479936"/>
            <a:chOff x="3238466" y="2692673"/>
            <a:chExt cx="3472213" cy="3568675"/>
          </a:xfrm>
          <a:solidFill>
            <a:schemeClr val="accent3"/>
          </a:solidFill>
        </p:grpSpPr>
        <p:sp>
          <p:nvSpPr>
            <p:cNvPr id="31" name="Freeform 391"/>
            <p:cNvSpPr>
              <a:spLocks noEditPoints="1"/>
            </p:cNvSpPr>
            <p:nvPr/>
          </p:nvSpPr>
          <p:spPr bwMode="auto">
            <a:xfrm>
              <a:off x="3238466" y="2692673"/>
              <a:ext cx="3472213" cy="3568675"/>
            </a:xfrm>
            <a:custGeom>
              <a:avLst/>
              <a:gdLst>
                <a:gd name="T0" fmla="*/ 84 w 131"/>
                <a:gd name="T1" fmla="*/ 0 h 134"/>
                <a:gd name="T2" fmla="*/ 131 w 131"/>
                <a:gd name="T3" fmla="*/ 48 h 134"/>
                <a:gd name="T4" fmla="*/ 84 w 131"/>
                <a:gd name="T5" fmla="*/ 96 h 134"/>
                <a:gd name="T6" fmla="*/ 57 w 131"/>
                <a:gd name="T7" fmla="*/ 87 h 134"/>
                <a:gd name="T8" fmla="*/ 53 w 131"/>
                <a:gd name="T9" fmla="*/ 90 h 134"/>
                <a:gd name="T10" fmla="*/ 55 w 131"/>
                <a:gd name="T11" fmla="*/ 97 h 134"/>
                <a:gd name="T12" fmla="*/ 21 w 131"/>
                <a:gd name="T13" fmla="*/ 130 h 134"/>
                <a:gd name="T14" fmla="*/ 3 w 131"/>
                <a:gd name="T15" fmla="*/ 112 h 134"/>
                <a:gd name="T16" fmla="*/ 37 w 131"/>
                <a:gd name="T17" fmla="*/ 78 h 134"/>
                <a:gd name="T18" fmla="*/ 43 w 131"/>
                <a:gd name="T19" fmla="*/ 79 h 134"/>
                <a:gd name="T20" fmla="*/ 45 w 131"/>
                <a:gd name="T21" fmla="*/ 76 h 134"/>
                <a:gd name="T22" fmla="*/ 36 w 131"/>
                <a:gd name="T23" fmla="*/ 48 h 134"/>
                <a:gd name="T24" fmla="*/ 84 w 131"/>
                <a:gd name="T25" fmla="*/ 0 h 134"/>
                <a:gd name="T26" fmla="*/ 84 w 131"/>
                <a:gd name="T27" fmla="*/ 8 h 134"/>
                <a:gd name="T28" fmla="*/ 44 w 131"/>
                <a:gd name="T29" fmla="*/ 48 h 134"/>
                <a:gd name="T30" fmla="*/ 84 w 131"/>
                <a:gd name="T31" fmla="*/ 87 h 134"/>
                <a:gd name="T32" fmla="*/ 123 w 131"/>
                <a:gd name="T33" fmla="*/ 48 h 134"/>
                <a:gd name="T34" fmla="*/ 84 w 131"/>
                <a:gd name="T35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34">
                  <a:moveTo>
                    <a:pt x="84" y="0"/>
                  </a:moveTo>
                  <a:cubicBezTo>
                    <a:pt x="110" y="0"/>
                    <a:pt x="131" y="21"/>
                    <a:pt x="131" y="48"/>
                  </a:cubicBezTo>
                  <a:cubicBezTo>
                    <a:pt x="131" y="74"/>
                    <a:pt x="110" y="96"/>
                    <a:pt x="84" y="96"/>
                  </a:cubicBezTo>
                  <a:cubicBezTo>
                    <a:pt x="74" y="96"/>
                    <a:pt x="64" y="92"/>
                    <a:pt x="57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0" y="134"/>
                    <a:pt x="2" y="118"/>
                    <a:pt x="3" y="112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39" y="69"/>
                    <a:pt x="36" y="59"/>
                    <a:pt x="36" y="48"/>
                  </a:cubicBezTo>
                  <a:cubicBezTo>
                    <a:pt x="36" y="21"/>
                    <a:pt x="57" y="0"/>
                    <a:pt x="84" y="0"/>
                  </a:cubicBezTo>
                  <a:moveTo>
                    <a:pt x="84" y="8"/>
                  </a:moveTo>
                  <a:cubicBezTo>
                    <a:pt x="62" y="8"/>
                    <a:pt x="44" y="26"/>
                    <a:pt x="44" y="48"/>
                  </a:cubicBezTo>
                  <a:cubicBezTo>
                    <a:pt x="44" y="70"/>
                    <a:pt x="62" y="87"/>
                    <a:pt x="84" y="87"/>
                  </a:cubicBezTo>
                  <a:cubicBezTo>
                    <a:pt x="105" y="87"/>
                    <a:pt x="123" y="70"/>
                    <a:pt x="123" y="48"/>
                  </a:cubicBezTo>
                  <a:cubicBezTo>
                    <a:pt x="123" y="26"/>
                    <a:pt x="105" y="8"/>
                    <a:pt x="84" y="8"/>
                  </a:cubicBezTo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389" tIns="45695" rIns="91389" bIns="45695" numCol="1" anchor="t" anchorCtr="0" compatLnSpc="1">
              <a:prstTxWarp prst="textNoShape">
                <a:avLst/>
              </a:prstTxWarp>
            </a:bodyPr>
            <a:lstStyle/>
            <a:p>
              <a:pPr defTabSz="913891">
                <a:defRPr/>
              </a:pPr>
              <a:endParaRPr lang="en-US" sz="900" kern="0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996493" y="3249758"/>
              <a:ext cx="777773" cy="1472526"/>
              <a:chOff x="4162020" y="-372394"/>
              <a:chExt cx="3570818" cy="6760483"/>
            </a:xfrm>
            <a:grpFill/>
          </p:grpSpPr>
          <p:sp>
            <p:nvSpPr>
              <p:cNvPr id="33" name="Freeform: Shape 32"/>
              <p:cNvSpPr/>
              <p:nvPr/>
            </p:nvSpPr>
            <p:spPr bwMode="auto">
              <a:xfrm>
                <a:off x="4162020" y="1496716"/>
                <a:ext cx="3188455" cy="4891373"/>
              </a:xfrm>
              <a:custGeom>
                <a:avLst/>
                <a:gdLst>
                  <a:gd name="connsiteX0" fmla="*/ 0 w 3124200"/>
                  <a:gd name="connsiteY0" fmla="*/ 1333500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44450 w 3124200"/>
                  <a:gd name="connsiteY13" fmla="*/ 1371600 h 4908550"/>
                  <a:gd name="connsiteX14" fmla="*/ 0 w 3124200"/>
                  <a:gd name="connsiteY14" fmla="*/ 1333500 h 4908550"/>
                  <a:gd name="connsiteX0" fmla="*/ 0 w 3124200"/>
                  <a:gd name="connsiteY0" fmla="*/ 1333500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0 w 3124200"/>
                  <a:gd name="connsiteY13" fmla="*/ 1333500 h 4908550"/>
                  <a:gd name="connsiteX0" fmla="*/ 0 w 3124200"/>
                  <a:gd name="connsiteY0" fmla="*/ 1343025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0 w 3124200"/>
                  <a:gd name="connsiteY13" fmla="*/ 1343025 h 4908550"/>
                  <a:gd name="connsiteX0" fmla="*/ 7787 w 3131987"/>
                  <a:gd name="connsiteY0" fmla="*/ 1343025 h 4908550"/>
                  <a:gd name="connsiteX1" fmla="*/ 1379387 w 3131987"/>
                  <a:gd name="connsiteY1" fmla="*/ 177800 h 4908550"/>
                  <a:gd name="connsiteX2" fmla="*/ 2300137 w 3131987"/>
                  <a:gd name="connsiteY2" fmla="*/ 0 h 4908550"/>
                  <a:gd name="connsiteX3" fmla="*/ 2941487 w 3131987"/>
                  <a:gd name="connsiteY3" fmla="*/ 895350 h 4908550"/>
                  <a:gd name="connsiteX4" fmla="*/ 1861987 w 3131987"/>
                  <a:gd name="connsiteY4" fmla="*/ 3727450 h 4908550"/>
                  <a:gd name="connsiteX5" fmla="*/ 2103287 w 3131987"/>
                  <a:gd name="connsiteY5" fmla="*/ 4000500 h 4908550"/>
                  <a:gd name="connsiteX6" fmla="*/ 2966887 w 3131987"/>
                  <a:gd name="connsiteY6" fmla="*/ 3181350 h 4908550"/>
                  <a:gd name="connsiteX7" fmla="*/ 3131987 w 3131987"/>
                  <a:gd name="connsiteY7" fmla="*/ 3467100 h 4908550"/>
                  <a:gd name="connsiteX8" fmla="*/ 718987 w 3131987"/>
                  <a:gd name="connsiteY8" fmla="*/ 4908550 h 4908550"/>
                  <a:gd name="connsiteX9" fmla="*/ 217337 w 3131987"/>
                  <a:gd name="connsiteY9" fmla="*/ 3822700 h 4908550"/>
                  <a:gd name="connsiteX10" fmla="*/ 1360337 w 3131987"/>
                  <a:gd name="connsiteY10" fmla="*/ 977900 h 4908550"/>
                  <a:gd name="connsiteX11" fmla="*/ 947587 w 3131987"/>
                  <a:gd name="connsiteY11" fmla="*/ 787400 h 4908550"/>
                  <a:gd name="connsiteX12" fmla="*/ 223687 w 3131987"/>
                  <a:gd name="connsiteY12" fmla="*/ 1524000 h 4908550"/>
                  <a:gd name="connsiteX13" fmla="*/ 7787 w 313198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4336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4336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24342"/>
                  <a:gd name="connsiteY0" fmla="*/ 1344908 h 4910433"/>
                  <a:gd name="connsiteX1" fmla="*/ 1381267 w 3124342"/>
                  <a:gd name="connsiteY1" fmla="*/ 179683 h 4910433"/>
                  <a:gd name="connsiteX2" fmla="*/ 2302017 w 3124342"/>
                  <a:gd name="connsiteY2" fmla="*/ 1883 h 4910433"/>
                  <a:gd name="connsiteX3" fmla="*/ 2924317 w 3124342"/>
                  <a:gd name="connsiteY3" fmla="*/ 897233 h 4910433"/>
                  <a:gd name="connsiteX4" fmla="*/ 1863867 w 3124342"/>
                  <a:gd name="connsiteY4" fmla="*/ 3729333 h 4910433"/>
                  <a:gd name="connsiteX5" fmla="*/ 2105167 w 3124342"/>
                  <a:gd name="connsiteY5" fmla="*/ 4002383 h 4910433"/>
                  <a:gd name="connsiteX6" fmla="*/ 2968767 w 3124342"/>
                  <a:gd name="connsiteY6" fmla="*/ 3183233 h 4910433"/>
                  <a:gd name="connsiteX7" fmla="*/ 3124342 w 3124342"/>
                  <a:gd name="connsiteY7" fmla="*/ 3468983 h 4910433"/>
                  <a:gd name="connsiteX8" fmla="*/ 720867 w 3124342"/>
                  <a:gd name="connsiteY8" fmla="*/ 4910433 h 4910433"/>
                  <a:gd name="connsiteX9" fmla="*/ 219217 w 3124342"/>
                  <a:gd name="connsiteY9" fmla="*/ 3824583 h 4910433"/>
                  <a:gd name="connsiteX10" fmla="*/ 1362217 w 3124342"/>
                  <a:gd name="connsiteY10" fmla="*/ 979783 h 4910433"/>
                  <a:gd name="connsiteX11" fmla="*/ 949467 w 3124342"/>
                  <a:gd name="connsiteY11" fmla="*/ 789283 h 4910433"/>
                  <a:gd name="connsiteX12" fmla="*/ 225567 w 3124342"/>
                  <a:gd name="connsiteY12" fmla="*/ 1525883 h 4910433"/>
                  <a:gd name="connsiteX13" fmla="*/ 9667 w 3124342"/>
                  <a:gd name="connsiteY13" fmla="*/ 1344908 h 4910433"/>
                  <a:gd name="connsiteX0" fmla="*/ 9667 w 3181844"/>
                  <a:gd name="connsiteY0" fmla="*/ 1344908 h 4910433"/>
                  <a:gd name="connsiteX1" fmla="*/ 1381267 w 3181844"/>
                  <a:gd name="connsiteY1" fmla="*/ 179683 h 4910433"/>
                  <a:gd name="connsiteX2" fmla="*/ 2302017 w 3181844"/>
                  <a:gd name="connsiteY2" fmla="*/ 1883 h 4910433"/>
                  <a:gd name="connsiteX3" fmla="*/ 2924317 w 3181844"/>
                  <a:gd name="connsiteY3" fmla="*/ 897233 h 4910433"/>
                  <a:gd name="connsiteX4" fmla="*/ 1863867 w 3181844"/>
                  <a:gd name="connsiteY4" fmla="*/ 3729333 h 4910433"/>
                  <a:gd name="connsiteX5" fmla="*/ 2105167 w 3181844"/>
                  <a:gd name="connsiteY5" fmla="*/ 4002383 h 4910433"/>
                  <a:gd name="connsiteX6" fmla="*/ 2968767 w 3181844"/>
                  <a:gd name="connsiteY6" fmla="*/ 3183233 h 4910433"/>
                  <a:gd name="connsiteX7" fmla="*/ 3124342 w 3181844"/>
                  <a:gd name="connsiteY7" fmla="*/ 3468983 h 4910433"/>
                  <a:gd name="connsiteX8" fmla="*/ 720867 w 3181844"/>
                  <a:gd name="connsiteY8" fmla="*/ 4910433 h 4910433"/>
                  <a:gd name="connsiteX9" fmla="*/ 219217 w 3181844"/>
                  <a:gd name="connsiteY9" fmla="*/ 3824583 h 4910433"/>
                  <a:gd name="connsiteX10" fmla="*/ 1362217 w 3181844"/>
                  <a:gd name="connsiteY10" fmla="*/ 979783 h 4910433"/>
                  <a:gd name="connsiteX11" fmla="*/ 949467 w 3181844"/>
                  <a:gd name="connsiteY11" fmla="*/ 789283 h 4910433"/>
                  <a:gd name="connsiteX12" fmla="*/ 225567 w 3181844"/>
                  <a:gd name="connsiteY12" fmla="*/ 1525883 h 4910433"/>
                  <a:gd name="connsiteX13" fmla="*/ 9667 w 3181844"/>
                  <a:gd name="connsiteY13" fmla="*/ 1344908 h 4910433"/>
                  <a:gd name="connsiteX0" fmla="*/ 9667 w 3181844"/>
                  <a:gd name="connsiteY0" fmla="*/ 1344908 h 4910433"/>
                  <a:gd name="connsiteX1" fmla="*/ 1381267 w 3181844"/>
                  <a:gd name="connsiteY1" fmla="*/ 179683 h 4910433"/>
                  <a:gd name="connsiteX2" fmla="*/ 2302017 w 3181844"/>
                  <a:gd name="connsiteY2" fmla="*/ 1883 h 4910433"/>
                  <a:gd name="connsiteX3" fmla="*/ 2924317 w 3181844"/>
                  <a:gd name="connsiteY3" fmla="*/ 897233 h 4910433"/>
                  <a:gd name="connsiteX4" fmla="*/ 1863867 w 3181844"/>
                  <a:gd name="connsiteY4" fmla="*/ 3729333 h 4910433"/>
                  <a:gd name="connsiteX5" fmla="*/ 2105167 w 3181844"/>
                  <a:gd name="connsiteY5" fmla="*/ 4002383 h 4910433"/>
                  <a:gd name="connsiteX6" fmla="*/ 2968767 w 3181844"/>
                  <a:gd name="connsiteY6" fmla="*/ 3183233 h 4910433"/>
                  <a:gd name="connsiteX7" fmla="*/ 3124342 w 3181844"/>
                  <a:gd name="connsiteY7" fmla="*/ 3468983 h 4910433"/>
                  <a:gd name="connsiteX8" fmla="*/ 720867 w 3181844"/>
                  <a:gd name="connsiteY8" fmla="*/ 4910433 h 4910433"/>
                  <a:gd name="connsiteX9" fmla="*/ 219217 w 3181844"/>
                  <a:gd name="connsiteY9" fmla="*/ 3824583 h 4910433"/>
                  <a:gd name="connsiteX10" fmla="*/ 1362217 w 3181844"/>
                  <a:gd name="connsiteY10" fmla="*/ 979783 h 4910433"/>
                  <a:gd name="connsiteX11" fmla="*/ 949467 w 3181844"/>
                  <a:gd name="connsiteY11" fmla="*/ 789283 h 4910433"/>
                  <a:gd name="connsiteX12" fmla="*/ 225567 w 3181844"/>
                  <a:gd name="connsiteY12" fmla="*/ 1525883 h 4910433"/>
                  <a:gd name="connsiteX13" fmla="*/ 9667 w 3181844"/>
                  <a:gd name="connsiteY13" fmla="*/ 1344908 h 4910433"/>
                  <a:gd name="connsiteX0" fmla="*/ 9667 w 3181844"/>
                  <a:gd name="connsiteY0" fmla="*/ 1344908 h 4879953"/>
                  <a:gd name="connsiteX1" fmla="*/ 1381267 w 3181844"/>
                  <a:gd name="connsiteY1" fmla="*/ 179683 h 4879953"/>
                  <a:gd name="connsiteX2" fmla="*/ 2302017 w 3181844"/>
                  <a:gd name="connsiteY2" fmla="*/ 1883 h 4879953"/>
                  <a:gd name="connsiteX3" fmla="*/ 2924317 w 3181844"/>
                  <a:gd name="connsiteY3" fmla="*/ 897233 h 4879953"/>
                  <a:gd name="connsiteX4" fmla="*/ 1863867 w 3181844"/>
                  <a:gd name="connsiteY4" fmla="*/ 3729333 h 4879953"/>
                  <a:gd name="connsiteX5" fmla="*/ 2105167 w 3181844"/>
                  <a:gd name="connsiteY5" fmla="*/ 4002383 h 4879953"/>
                  <a:gd name="connsiteX6" fmla="*/ 2968767 w 3181844"/>
                  <a:gd name="connsiteY6" fmla="*/ 3183233 h 4879953"/>
                  <a:gd name="connsiteX7" fmla="*/ 3124342 w 3181844"/>
                  <a:gd name="connsiteY7" fmla="*/ 3468983 h 4879953"/>
                  <a:gd name="connsiteX8" fmla="*/ 720867 w 3181844"/>
                  <a:gd name="connsiteY8" fmla="*/ 4879953 h 4879953"/>
                  <a:gd name="connsiteX9" fmla="*/ 219217 w 3181844"/>
                  <a:gd name="connsiteY9" fmla="*/ 3824583 h 4879953"/>
                  <a:gd name="connsiteX10" fmla="*/ 1362217 w 3181844"/>
                  <a:gd name="connsiteY10" fmla="*/ 979783 h 4879953"/>
                  <a:gd name="connsiteX11" fmla="*/ 949467 w 3181844"/>
                  <a:gd name="connsiteY11" fmla="*/ 789283 h 4879953"/>
                  <a:gd name="connsiteX12" fmla="*/ 225567 w 3181844"/>
                  <a:gd name="connsiteY12" fmla="*/ 1525883 h 4879953"/>
                  <a:gd name="connsiteX13" fmla="*/ 9667 w 3181844"/>
                  <a:gd name="connsiteY13" fmla="*/ 1344908 h 487995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16278 w 3188455"/>
                  <a:gd name="connsiteY0" fmla="*/ 1344908 h 4891373"/>
                  <a:gd name="connsiteX1" fmla="*/ 1387878 w 3188455"/>
                  <a:gd name="connsiteY1" fmla="*/ 179683 h 4891373"/>
                  <a:gd name="connsiteX2" fmla="*/ 2308628 w 3188455"/>
                  <a:gd name="connsiteY2" fmla="*/ 1883 h 4891373"/>
                  <a:gd name="connsiteX3" fmla="*/ 2930928 w 3188455"/>
                  <a:gd name="connsiteY3" fmla="*/ 897233 h 4891373"/>
                  <a:gd name="connsiteX4" fmla="*/ 1870478 w 3188455"/>
                  <a:gd name="connsiteY4" fmla="*/ 3729333 h 4891373"/>
                  <a:gd name="connsiteX5" fmla="*/ 2111778 w 3188455"/>
                  <a:gd name="connsiteY5" fmla="*/ 4002383 h 4891373"/>
                  <a:gd name="connsiteX6" fmla="*/ 2975378 w 3188455"/>
                  <a:gd name="connsiteY6" fmla="*/ 3183233 h 4891373"/>
                  <a:gd name="connsiteX7" fmla="*/ 3130953 w 3188455"/>
                  <a:gd name="connsiteY7" fmla="*/ 3468983 h 4891373"/>
                  <a:gd name="connsiteX8" fmla="*/ 727478 w 3188455"/>
                  <a:gd name="connsiteY8" fmla="*/ 4879953 h 4891373"/>
                  <a:gd name="connsiteX9" fmla="*/ 225828 w 3188455"/>
                  <a:gd name="connsiteY9" fmla="*/ 3824583 h 4891373"/>
                  <a:gd name="connsiteX10" fmla="*/ 1368828 w 3188455"/>
                  <a:gd name="connsiteY10" fmla="*/ 979783 h 4891373"/>
                  <a:gd name="connsiteX11" fmla="*/ 956078 w 3188455"/>
                  <a:gd name="connsiteY11" fmla="*/ 789283 h 4891373"/>
                  <a:gd name="connsiteX12" fmla="*/ 232178 w 3188455"/>
                  <a:gd name="connsiteY12" fmla="*/ 1525883 h 4891373"/>
                  <a:gd name="connsiteX13" fmla="*/ 16278 w 3188455"/>
                  <a:gd name="connsiteY13" fmla="*/ 1344908 h 489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88455" h="4891373">
                    <a:moveTo>
                      <a:pt x="16278" y="1344908"/>
                    </a:moveTo>
                    <a:cubicBezTo>
                      <a:pt x="479828" y="689800"/>
                      <a:pt x="914803" y="418866"/>
                      <a:pt x="1387878" y="179683"/>
                    </a:cubicBezTo>
                    <a:cubicBezTo>
                      <a:pt x="1770995" y="21991"/>
                      <a:pt x="2033461" y="-8700"/>
                      <a:pt x="2308628" y="1883"/>
                    </a:cubicBezTo>
                    <a:cubicBezTo>
                      <a:pt x="3078036" y="71733"/>
                      <a:pt x="2971145" y="681333"/>
                      <a:pt x="2930928" y="897233"/>
                    </a:cubicBezTo>
                    <a:cubicBezTo>
                      <a:pt x="2602845" y="1882541"/>
                      <a:pt x="2223961" y="2785300"/>
                      <a:pt x="1870478" y="3729333"/>
                    </a:cubicBezTo>
                    <a:cubicBezTo>
                      <a:pt x="1820736" y="4010850"/>
                      <a:pt x="1907520" y="4076466"/>
                      <a:pt x="2111778" y="4002383"/>
                    </a:cubicBezTo>
                    <a:cubicBezTo>
                      <a:pt x="2488545" y="3764258"/>
                      <a:pt x="2687511" y="3456283"/>
                      <a:pt x="2975378" y="3183233"/>
                    </a:cubicBezTo>
                    <a:cubicBezTo>
                      <a:pt x="3182811" y="3053058"/>
                      <a:pt x="3247370" y="3348333"/>
                      <a:pt x="3130953" y="3468983"/>
                    </a:cubicBezTo>
                    <a:cubicBezTo>
                      <a:pt x="2324715" y="4599706"/>
                      <a:pt x="1076516" y="4963350"/>
                      <a:pt x="727478" y="4879953"/>
                    </a:cubicBezTo>
                    <a:cubicBezTo>
                      <a:pt x="164021" y="4777083"/>
                      <a:pt x="83165" y="4496413"/>
                      <a:pt x="225828" y="3824583"/>
                    </a:cubicBezTo>
                    <a:cubicBezTo>
                      <a:pt x="596668" y="2723916"/>
                      <a:pt x="987828" y="1928050"/>
                      <a:pt x="1368828" y="979783"/>
                    </a:cubicBezTo>
                    <a:cubicBezTo>
                      <a:pt x="1434445" y="697843"/>
                      <a:pt x="1307021" y="608943"/>
                      <a:pt x="956078" y="789283"/>
                    </a:cubicBezTo>
                    <a:cubicBezTo>
                      <a:pt x="714778" y="1034816"/>
                      <a:pt x="407438" y="1387030"/>
                      <a:pt x="232178" y="1525883"/>
                    </a:cubicBezTo>
                    <a:cubicBezTo>
                      <a:pt x="112586" y="1649708"/>
                      <a:pt x="-52725" y="1572238"/>
                      <a:pt x="16278" y="1344908"/>
                    </a:cubicBez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3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 rot="4148645">
                <a:off x="6173510" y="-468301"/>
                <a:ext cx="1463422" cy="1655235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3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88922" y="3633550"/>
            <a:ext cx="434075" cy="539624"/>
            <a:chOff x="2983275" y="1977829"/>
            <a:chExt cx="3232607" cy="4018665"/>
          </a:xfrm>
          <a:solidFill>
            <a:schemeClr val="accent3"/>
          </a:solidFill>
        </p:grpSpPr>
        <p:sp>
          <p:nvSpPr>
            <p:cNvPr id="36" name="Rounded Rectangle 1"/>
            <p:cNvSpPr/>
            <p:nvPr/>
          </p:nvSpPr>
          <p:spPr>
            <a:xfrm>
              <a:off x="2983275" y="1977829"/>
              <a:ext cx="2836173" cy="4018665"/>
            </a:xfrm>
            <a:custGeom>
              <a:avLst/>
              <a:gdLst/>
              <a:ahLst/>
              <a:cxnLst/>
              <a:rect l="l" t="t" r="r" b="b"/>
              <a:pathLst>
                <a:path w="2836173" h="4018665">
                  <a:moveTo>
                    <a:pt x="604193" y="2750734"/>
                  </a:moveTo>
                  <a:lnTo>
                    <a:pt x="604193" y="3040974"/>
                  </a:lnTo>
                  <a:lnTo>
                    <a:pt x="894435" y="3040974"/>
                  </a:lnTo>
                  <a:lnTo>
                    <a:pt x="894435" y="2750734"/>
                  </a:lnTo>
                  <a:close/>
                  <a:moveTo>
                    <a:pt x="487260" y="2633800"/>
                  </a:moveTo>
                  <a:lnTo>
                    <a:pt x="1011367" y="2633800"/>
                  </a:lnTo>
                  <a:lnTo>
                    <a:pt x="1011367" y="3157907"/>
                  </a:lnTo>
                  <a:lnTo>
                    <a:pt x="487260" y="3157907"/>
                  </a:lnTo>
                  <a:close/>
                  <a:moveTo>
                    <a:pt x="604193" y="2039544"/>
                  </a:moveTo>
                  <a:lnTo>
                    <a:pt x="604193" y="2329784"/>
                  </a:lnTo>
                  <a:lnTo>
                    <a:pt x="894435" y="2329784"/>
                  </a:lnTo>
                  <a:lnTo>
                    <a:pt x="894435" y="2039544"/>
                  </a:lnTo>
                  <a:close/>
                  <a:moveTo>
                    <a:pt x="487260" y="1922610"/>
                  </a:moveTo>
                  <a:lnTo>
                    <a:pt x="1011367" y="1922610"/>
                  </a:lnTo>
                  <a:lnTo>
                    <a:pt x="1011367" y="2446717"/>
                  </a:lnTo>
                  <a:lnTo>
                    <a:pt x="487260" y="2446717"/>
                  </a:lnTo>
                  <a:close/>
                  <a:moveTo>
                    <a:pt x="604193" y="1328353"/>
                  </a:moveTo>
                  <a:lnTo>
                    <a:pt x="604193" y="1618593"/>
                  </a:lnTo>
                  <a:lnTo>
                    <a:pt x="894435" y="1618593"/>
                  </a:lnTo>
                  <a:lnTo>
                    <a:pt x="894435" y="1328353"/>
                  </a:lnTo>
                  <a:close/>
                  <a:moveTo>
                    <a:pt x="487260" y="1211419"/>
                  </a:moveTo>
                  <a:lnTo>
                    <a:pt x="1011367" y="1211419"/>
                  </a:lnTo>
                  <a:lnTo>
                    <a:pt x="1011367" y="1735526"/>
                  </a:lnTo>
                  <a:lnTo>
                    <a:pt x="487260" y="1735526"/>
                  </a:lnTo>
                  <a:close/>
                  <a:moveTo>
                    <a:pt x="1709991" y="285430"/>
                  </a:moveTo>
                  <a:lnTo>
                    <a:pt x="2626240" y="285430"/>
                  </a:lnTo>
                  <a:cubicBezTo>
                    <a:pt x="2742182" y="285430"/>
                    <a:pt x="2836173" y="379420"/>
                    <a:pt x="2836173" y="495363"/>
                  </a:cubicBezTo>
                  <a:lnTo>
                    <a:pt x="2836173" y="1408107"/>
                  </a:lnTo>
                  <a:cubicBezTo>
                    <a:pt x="2780811" y="1377668"/>
                    <a:pt x="2720444" y="1356330"/>
                    <a:pt x="2657213" y="1342819"/>
                  </a:cubicBezTo>
                  <a:lnTo>
                    <a:pt x="2657213" y="566328"/>
                  </a:lnTo>
                  <a:lnTo>
                    <a:pt x="1790175" y="566328"/>
                  </a:lnTo>
                  <a:lnTo>
                    <a:pt x="1790175" y="320477"/>
                  </a:lnTo>
                  <a:lnTo>
                    <a:pt x="1793223" y="320490"/>
                  </a:lnTo>
                  <a:lnTo>
                    <a:pt x="1790175" y="319300"/>
                  </a:lnTo>
                  <a:lnTo>
                    <a:pt x="1790175" y="317296"/>
                  </a:lnTo>
                  <a:lnTo>
                    <a:pt x="1785038" y="317296"/>
                  </a:lnTo>
                  <a:cubicBezTo>
                    <a:pt x="1754874" y="307314"/>
                    <a:pt x="1730071" y="297759"/>
                    <a:pt x="1709991" y="285430"/>
                  </a:cubicBezTo>
                  <a:close/>
                  <a:moveTo>
                    <a:pt x="209933" y="285430"/>
                  </a:moveTo>
                  <a:lnTo>
                    <a:pt x="1126182" y="285430"/>
                  </a:lnTo>
                  <a:cubicBezTo>
                    <a:pt x="1106102" y="297759"/>
                    <a:pt x="1081301" y="307314"/>
                    <a:pt x="1051137" y="317296"/>
                  </a:cubicBezTo>
                  <a:lnTo>
                    <a:pt x="1046000" y="317296"/>
                  </a:lnTo>
                  <a:lnTo>
                    <a:pt x="1046000" y="319300"/>
                  </a:lnTo>
                  <a:lnTo>
                    <a:pt x="1042951" y="320490"/>
                  </a:lnTo>
                  <a:lnTo>
                    <a:pt x="1046000" y="320477"/>
                  </a:lnTo>
                  <a:lnTo>
                    <a:pt x="1046000" y="566328"/>
                  </a:lnTo>
                  <a:lnTo>
                    <a:pt x="188021" y="566328"/>
                  </a:lnTo>
                  <a:lnTo>
                    <a:pt x="188021" y="3541144"/>
                  </a:lnTo>
                  <a:cubicBezTo>
                    <a:pt x="227307" y="3547209"/>
                    <a:pt x="274898" y="3549269"/>
                    <a:pt x="352857" y="3534765"/>
                  </a:cubicBezTo>
                  <a:cubicBezTo>
                    <a:pt x="343673" y="3575178"/>
                    <a:pt x="345824" y="3617007"/>
                    <a:pt x="366117" y="3675472"/>
                  </a:cubicBezTo>
                  <a:lnTo>
                    <a:pt x="2657213" y="3675472"/>
                  </a:lnTo>
                  <a:lnTo>
                    <a:pt x="2657213" y="2948701"/>
                  </a:lnTo>
                  <a:cubicBezTo>
                    <a:pt x="2720444" y="2935191"/>
                    <a:pt x="2780811" y="2913852"/>
                    <a:pt x="2836173" y="2883413"/>
                  </a:cubicBezTo>
                  <a:lnTo>
                    <a:pt x="2836173" y="3808732"/>
                  </a:lnTo>
                  <a:cubicBezTo>
                    <a:pt x="2836173" y="3924674"/>
                    <a:pt x="2742182" y="4018665"/>
                    <a:pt x="2626240" y="4018665"/>
                  </a:cubicBezTo>
                  <a:lnTo>
                    <a:pt x="209933" y="4018665"/>
                  </a:lnTo>
                  <a:cubicBezTo>
                    <a:pt x="93991" y="4018665"/>
                    <a:pt x="0" y="3924674"/>
                    <a:pt x="0" y="3808732"/>
                  </a:cubicBezTo>
                  <a:lnTo>
                    <a:pt x="0" y="495363"/>
                  </a:lnTo>
                  <a:cubicBezTo>
                    <a:pt x="0" y="379420"/>
                    <a:pt x="93991" y="285430"/>
                    <a:pt x="209933" y="285430"/>
                  </a:cubicBezTo>
                  <a:close/>
                  <a:moveTo>
                    <a:pt x="1418087" y="90613"/>
                  </a:moveTo>
                  <a:cubicBezTo>
                    <a:pt x="1368825" y="90613"/>
                    <a:pt x="1328890" y="130548"/>
                    <a:pt x="1328890" y="179809"/>
                  </a:cubicBezTo>
                  <a:cubicBezTo>
                    <a:pt x="1328890" y="229070"/>
                    <a:pt x="1368825" y="269005"/>
                    <a:pt x="1418087" y="269005"/>
                  </a:cubicBezTo>
                  <a:cubicBezTo>
                    <a:pt x="1467348" y="269005"/>
                    <a:pt x="1507283" y="229070"/>
                    <a:pt x="1507283" y="179809"/>
                  </a:cubicBezTo>
                  <a:cubicBezTo>
                    <a:pt x="1507283" y="130548"/>
                    <a:pt x="1467348" y="90613"/>
                    <a:pt x="1418087" y="90613"/>
                  </a:cubicBezTo>
                  <a:close/>
                  <a:moveTo>
                    <a:pt x="1410992" y="0"/>
                  </a:moveTo>
                  <a:lnTo>
                    <a:pt x="1418087" y="1314"/>
                  </a:lnTo>
                  <a:lnTo>
                    <a:pt x="1425181" y="0"/>
                  </a:lnTo>
                  <a:cubicBezTo>
                    <a:pt x="1517420" y="0"/>
                    <a:pt x="1593360" y="69015"/>
                    <a:pt x="1600257" y="157982"/>
                  </a:cubicBezTo>
                  <a:lnTo>
                    <a:pt x="1601205" y="158054"/>
                  </a:lnTo>
                  <a:cubicBezTo>
                    <a:pt x="1620423" y="283756"/>
                    <a:pt x="1656230" y="311139"/>
                    <a:pt x="1758778" y="343573"/>
                  </a:cubicBezTo>
                  <a:lnTo>
                    <a:pt x="1763548" y="343573"/>
                  </a:lnTo>
                  <a:lnTo>
                    <a:pt x="1763548" y="345352"/>
                  </a:lnTo>
                  <a:lnTo>
                    <a:pt x="1766378" y="346407"/>
                  </a:lnTo>
                  <a:lnTo>
                    <a:pt x="1763548" y="346396"/>
                  </a:lnTo>
                  <a:lnTo>
                    <a:pt x="1763548" y="601046"/>
                  </a:lnTo>
                  <a:cubicBezTo>
                    <a:pt x="1780538" y="601834"/>
                    <a:pt x="1796627" y="602894"/>
                    <a:pt x="1811667" y="604082"/>
                  </a:cubicBezTo>
                  <a:cubicBezTo>
                    <a:pt x="2018855" y="620443"/>
                    <a:pt x="2151048" y="649389"/>
                    <a:pt x="2242567" y="702246"/>
                  </a:cubicBezTo>
                  <a:cubicBezTo>
                    <a:pt x="2334086" y="755103"/>
                    <a:pt x="2345526" y="818658"/>
                    <a:pt x="2341713" y="891022"/>
                  </a:cubicBezTo>
                  <a:cubicBezTo>
                    <a:pt x="2334143" y="891977"/>
                    <a:pt x="2306971" y="893302"/>
                    <a:pt x="2264420" y="894799"/>
                  </a:cubicBezTo>
                  <a:lnTo>
                    <a:pt x="488893" y="894799"/>
                  </a:lnTo>
                  <a:cubicBezTo>
                    <a:pt x="489646" y="803948"/>
                    <a:pt x="534105" y="727384"/>
                    <a:pt x="618111" y="679593"/>
                  </a:cubicBezTo>
                  <a:cubicBezTo>
                    <a:pt x="703280" y="631140"/>
                    <a:pt x="800513" y="620443"/>
                    <a:pt x="999439" y="607858"/>
                  </a:cubicBezTo>
                  <a:lnTo>
                    <a:pt x="1072626" y="604120"/>
                  </a:lnTo>
                  <a:lnTo>
                    <a:pt x="1072626" y="346396"/>
                  </a:lnTo>
                  <a:lnTo>
                    <a:pt x="1069796" y="346407"/>
                  </a:lnTo>
                  <a:lnTo>
                    <a:pt x="1072626" y="345352"/>
                  </a:lnTo>
                  <a:lnTo>
                    <a:pt x="1072626" y="343573"/>
                  </a:lnTo>
                  <a:lnTo>
                    <a:pt x="1077395" y="343573"/>
                  </a:lnTo>
                  <a:cubicBezTo>
                    <a:pt x="1179943" y="311139"/>
                    <a:pt x="1215751" y="283756"/>
                    <a:pt x="1234968" y="158054"/>
                  </a:cubicBezTo>
                  <a:lnTo>
                    <a:pt x="1235916" y="157982"/>
                  </a:lnTo>
                  <a:cubicBezTo>
                    <a:pt x="1242813" y="69015"/>
                    <a:pt x="1318753" y="0"/>
                    <a:pt x="141099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65">
                <a:defRPr/>
              </a:pPr>
              <a:endParaRPr lang="en-US" sz="1766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7" name="Oval 19"/>
            <p:cNvSpPr/>
            <p:nvPr/>
          </p:nvSpPr>
          <p:spPr>
            <a:xfrm>
              <a:off x="4704786" y="3368040"/>
              <a:ext cx="1511096" cy="1511096"/>
            </a:xfrm>
            <a:custGeom>
              <a:avLst/>
              <a:gdLst/>
              <a:ahLst/>
              <a:cxnLst/>
              <a:rect l="l" t="t" r="r" b="b"/>
              <a:pathLst>
                <a:path w="1511096" h="1511096">
                  <a:moveTo>
                    <a:pt x="1106374" y="341188"/>
                  </a:moveTo>
                  <a:cubicBezTo>
                    <a:pt x="1119487" y="340661"/>
                    <a:pt x="1131244" y="344881"/>
                    <a:pt x="1143001" y="357241"/>
                  </a:cubicBezTo>
                  <a:lnTo>
                    <a:pt x="1238865" y="487471"/>
                  </a:lnTo>
                  <a:cubicBezTo>
                    <a:pt x="1249115" y="509779"/>
                    <a:pt x="1253937" y="532087"/>
                    <a:pt x="1226203" y="559821"/>
                  </a:cubicBezTo>
                  <a:cubicBezTo>
                    <a:pt x="1074871" y="667140"/>
                    <a:pt x="858423" y="886603"/>
                    <a:pt x="674533" y="1153092"/>
                  </a:cubicBezTo>
                  <a:cubicBezTo>
                    <a:pt x="643181" y="1171783"/>
                    <a:pt x="624490" y="1176002"/>
                    <a:pt x="596756" y="1160327"/>
                  </a:cubicBezTo>
                  <a:lnTo>
                    <a:pt x="278415" y="811238"/>
                  </a:lnTo>
                  <a:cubicBezTo>
                    <a:pt x="258520" y="792547"/>
                    <a:pt x="260328" y="763003"/>
                    <a:pt x="278415" y="738887"/>
                  </a:cubicBezTo>
                  <a:cubicBezTo>
                    <a:pt x="308562" y="689448"/>
                    <a:pt x="338707" y="668949"/>
                    <a:pt x="368853" y="633980"/>
                  </a:cubicBezTo>
                  <a:cubicBezTo>
                    <a:pt x="400808" y="614687"/>
                    <a:pt x="423720" y="611672"/>
                    <a:pt x="453865" y="635789"/>
                  </a:cubicBezTo>
                  <a:lnTo>
                    <a:pt x="620271" y="804003"/>
                  </a:lnTo>
                  <a:cubicBezTo>
                    <a:pt x="740251" y="619509"/>
                    <a:pt x="889173" y="463957"/>
                    <a:pt x="1061607" y="353624"/>
                  </a:cubicBezTo>
                  <a:cubicBezTo>
                    <a:pt x="1078790" y="346992"/>
                    <a:pt x="1093260" y="341716"/>
                    <a:pt x="1106374" y="341188"/>
                  </a:cubicBezTo>
                  <a:close/>
                  <a:moveTo>
                    <a:pt x="755548" y="118110"/>
                  </a:moveTo>
                  <a:cubicBezTo>
                    <a:pt x="403501" y="118110"/>
                    <a:pt x="118110" y="403501"/>
                    <a:pt x="118110" y="755548"/>
                  </a:cubicBezTo>
                  <a:cubicBezTo>
                    <a:pt x="118110" y="1107595"/>
                    <a:pt x="403501" y="1392986"/>
                    <a:pt x="755548" y="1392986"/>
                  </a:cubicBezTo>
                  <a:cubicBezTo>
                    <a:pt x="1107595" y="1392986"/>
                    <a:pt x="1392986" y="1107595"/>
                    <a:pt x="1392986" y="755548"/>
                  </a:cubicBezTo>
                  <a:cubicBezTo>
                    <a:pt x="1392986" y="403501"/>
                    <a:pt x="1107595" y="118110"/>
                    <a:pt x="755548" y="118110"/>
                  </a:cubicBezTo>
                  <a:close/>
                  <a:moveTo>
                    <a:pt x="755548" y="0"/>
                  </a:moveTo>
                  <a:cubicBezTo>
                    <a:pt x="1172826" y="0"/>
                    <a:pt x="1511096" y="338270"/>
                    <a:pt x="1511096" y="755548"/>
                  </a:cubicBezTo>
                  <a:cubicBezTo>
                    <a:pt x="1511096" y="1172826"/>
                    <a:pt x="1172826" y="1511096"/>
                    <a:pt x="755548" y="1511096"/>
                  </a:cubicBezTo>
                  <a:cubicBezTo>
                    <a:pt x="338270" y="1511096"/>
                    <a:pt x="0" y="1172826"/>
                    <a:pt x="0" y="755548"/>
                  </a:cubicBezTo>
                  <a:cubicBezTo>
                    <a:pt x="0" y="338270"/>
                    <a:pt x="338270" y="0"/>
                    <a:pt x="7555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65">
                <a:defRPr/>
              </a:pPr>
              <a:endParaRPr lang="en-US" sz="1766" kern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38" name="Freeform 96"/>
          <p:cNvSpPr/>
          <p:nvPr/>
        </p:nvSpPr>
        <p:spPr>
          <a:xfrm>
            <a:off x="693862" y="4429515"/>
            <a:ext cx="515852" cy="529144"/>
          </a:xfrm>
          <a:custGeom>
            <a:avLst/>
            <a:gdLst>
              <a:gd name="connsiteX0" fmla="*/ 260828 w 900424"/>
              <a:gd name="connsiteY0" fmla="*/ 764648 h 923624"/>
              <a:gd name="connsiteX1" fmla="*/ 260828 w 900424"/>
              <a:gd name="connsiteY1" fmla="*/ 794160 h 923624"/>
              <a:gd name="connsiteX2" fmla="*/ 752690 w 900424"/>
              <a:gd name="connsiteY2" fmla="*/ 794160 h 923624"/>
              <a:gd name="connsiteX3" fmla="*/ 752690 w 900424"/>
              <a:gd name="connsiteY3" fmla="*/ 764648 h 923624"/>
              <a:gd name="connsiteX4" fmla="*/ 523025 w 900424"/>
              <a:gd name="connsiteY4" fmla="*/ 689333 h 923624"/>
              <a:gd name="connsiteX5" fmla="*/ 529392 w 900424"/>
              <a:gd name="connsiteY5" fmla="*/ 718845 h 923624"/>
              <a:gd name="connsiteX6" fmla="*/ 752690 w 900424"/>
              <a:gd name="connsiteY6" fmla="*/ 718845 h 923624"/>
              <a:gd name="connsiteX7" fmla="*/ 752690 w 900424"/>
              <a:gd name="connsiteY7" fmla="*/ 689333 h 923624"/>
              <a:gd name="connsiteX8" fmla="*/ 260828 w 900424"/>
              <a:gd name="connsiteY8" fmla="*/ 689333 h 923624"/>
              <a:gd name="connsiteX9" fmla="*/ 260828 w 900424"/>
              <a:gd name="connsiteY9" fmla="*/ 718845 h 923624"/>
              <a:gd name="connsiteX10" fmla="*/ 520342 w 900424"/>
              <a:gd name="connsiteY10" fmla="*/ 718845 h 923624"/>
              <a:gd name="connsiteX11" fmla="*/ 427300 w 900424"/>
              <a:gd name="connsiteY11" fmla="*/ 689333 h 923624"/>
              <a:gd name="connsiteX12" fmla="*/ 506777 w 900424"/>
              <a:gd name="connsiteY12" fmla="*/ 614015 h 923624"/>
              <a:gd name="connsiteX13" fmla="*/ 513144 w 900424"/>
              <a:gd name="connsiteY13" fmla="*/ 643527 h 923624"/>
              <a:gd name="connsiteX14" fmla="*/ 752690 w 900424"/>
              <a:gd name="connsiteY14" fmla="*/ 643527 h 923624"/>
              <a:gd name="connsiteX15" fmla="*/ 752690 w 900424"/>
              <a:gd name="connsiteY15" fmla="*/ 614015 h 923624"/>
              <a:gd name="connsiteX16" fmla="*/ 260828 w 900424"/>
              <a:gd name="connsiteY16" fmla="*/ 614015 h 923624"/>
              <a:gd name="connsiteX17" fmla="*/ 260828 w 900424"/>
              <a:gd name="connsiteY17" fmla="*/ 643527 h 923624"/>
              <a:gd name="connsiteX18" fmla="*/ 334546 w 900424"/>
              <a:gd name="connsiteY18" fmla="*/ 643527 h 923624"/>
              <a:gd name="connsiteX19" fmla="*/ 307478 w 900424"/>
              <a:gd name="connsiteY19" fmla="*/ 614015 h 923624"/>
              <a:gd name="connsiteX20" fmla="*/ 467940 w 900424"/>
              <a:gd name="connsiteY20" fmla="*/ 571407 h 923624"/>
              <a:gd name="connsiteX21" fmla="*/ 385032 w 900424"/>
              <a:gd name="connsiteY21" fmla="*/ 646669 h 923624"/>
              <a:gd name="connsiteX22" fmla="*/ 506739 w 900424"/>
              <a:gd name="connsiteY22" fmla="*/ 697133 h 923624"/>
              <a:gd name="connsiteX23" fmla="*/ 260828 w 900424"/>
              <a:gd name="connsiteY23" fmla="*/ 563154 h 923624"/>
              <a:gd name="connsiteX24" fmla="*/ 260828 w 900424"/>
              <a:gd name="connsiteY24" fmla="*/ 568210 h 923624"/>
              <a:gd name="connsiteX25" fmla="*/ 265465 w 900424"/>
              <a:gd name="connsiteY25" fmla="*/ 568210 h 923624"/>
              <a:gd name="connsiteX26" fmla="*/ 477023 w 900424"/>
              <a:gd name="connsiteY26" fmla="*/ 538699 h 923624"/>
              <a:gd name="connsiteX27" fmla="*/ 477810 w 900424"/>
              <a:gd name="connsiteY27" fmla="*/ 539556 h 923624"/>
              <a:gd name="connsiteX28" fmla="*/ 481962 w 900424"/>
              <a:gd name="connsiteY28" fmla="*/ 568210 h 923624"/>
              <a:gd name="connsiteX29" fmla="*/ 752690 w 900424"/>
              <a:gd name="connsiteY29" fmla="*/ 568210 h 923624"/>
              <a:gd name="connsiteX30" fmla="*/ 752690 w 900424"/>
              <a:gd name="connsiteY30" fmla="*/ 538699 h 923624"/>
              <a:gd name="connsiteX31" fmla="*/ 407941 w 900424"/>
              <a:gd name="connsiteY31" fmla="*/ 463381 h 923624"/>
              <a:gd name="connsiteX32" fmla="*/ 435010 w 900424"/>
              <a:gd name="connsiteY32" fmla="*/ 492893 h 923624"/>
              <a:gd name="connsiteX33" fmla="*/ 752690 w 900424"/>
              <a:gd name="connsiteY33" fmla="*/ 492893 h 923624"/>
              <a:gd name="connsiteX34" fmla="*/ 752690 w 900424"/>
              <a:gd name="connsiteY34" fmla="*/ 463381 h 923624"/>
              <a:gd name="connsiteX35" fmla="*/ 338860 w 900424"/>
              <a:gd name="connsiteY35" fmla="*/ 388063 h 923624"/>
              <a:gd name="connsiteX36" fmla="*/ 365929 w 900424"/>
              <a:gd name="connsiteY36" fmla="*/ 417575 h 923624"/>
              <a:gd name="connsiteX37" fmla="*/ 752690 w 900424"/>
              <a:gd name="connsiteY37" fmla="*/ 417575 h 923624"/>
              <a:gd name="connsiteX38" fmla="*/ 752690 w 900424"/>
              <a:gd name="connsiteY38" fmla="*/ 388063 h 923624"/>
              <a:gd name="connsiteX39" fmla="*/ 208773 w 900424"/>
              <a:gd name="connsiteY39" fmla="*/ 287934 h 923624"/>
              <a:gd name="connsiteX40" fmla="*/ 191984 w 900424"/>
              <a:gd name="connsiteY40" fmla="*/ 292572 h 923624"/>
              <a:gd name="connsiteX41" fmla="*/ 127335 w 900424"/>
              <a:gd name="connsiteY41" fmla="*/ 351868 h 923624"/>
              <a:gd name="connsiteX42" fmla="*/ 129474 w 900424"/>
              <a:gd name="connsiteY42" fmla="*/ 386647 h 923624"/>
              <a:gd name="connsiteX43" fmla="*/ 350534 w 900424"/>
              <a:gd name="connsiteY43" fmla="*/ 627663 h 923624"/>
              <a:gd name="connsiteX44" fmla="*/ 384998 w 900424"/>
              <a:gd name="connsiteY44" fmla="*/ 632793 h 923624"/>
              <a:gd name="connsiteX45" fmla="*/ 449647 w 900424"/>
              <a:gd name="connsiteY45" fmla="*/ 573497 h 923624"/>
              <a:gd name="connsiteX46" fmla="*/ 447509 w 900424"/>
              <a:gd name="connsiteY46" fmla="*/ 538719 h 923624"/>
              <a:gd name="connsiteX47" fmla="*/ 226448 w 900424"/>
              <a:gd name="connsiteY47" fmla="*/ 297702 h 923624"/>
              <a:gd name="connsiteX48" fmla="*/ 208773 w 900424"/>
              <a:gd name="connsiteY48" fmla="*/ 287934 h 923624"/>
              <a:gd name="connsiteX49" fmla="*/ 260828 w 900424"/>
              <a:gd name="connsiteY49" fmla="*/ 270220 h 923624"/>
              <a:gd name="connsiteX50" fmla="*/ 260828 w 900424"/>
              <a:gd name="connsiteY50" fmla="*/ 302986 h 923624"/>
              <a:gd name="connsiteX51" fmla="*/ 266867 w 900424"/>
              <a:gd name="connsiteY51" fmla="*/ 309569 h 923624"/>
              <a:gd name="connsiteX52" fmla="*/ 555945 w 900424"/>
              <a:gd name="connsiteY52" fmla="*/ 309569 h 923624"/>
              <a:gd name="connsiteX53" fmla="*/ 555945 w 900424"/>
              <a:gd name="connsiteY53" fmla="*/ 270220 h 923624"/>
              <a:gd name="connsiteX54" fmla="*/ 593007 w 900424"/>
              <a:gd name="connsiteY54" fmla="*/ 119089 h 923624"/>
              <a:gd name="connsiteX55" fmla="*/ 593004 w 900424"/>
              <a:gd name="connsiteY55" fmla="*/ 272798 h 923624"/>
              <a:gd name="connsiteX56" fmla="*/ 636152 w 900424"/>
              <a:gd name="connsiteY56" fmla="*/ 321336 h 923624"/>
              <a:gd name="connsiteX57" fmla="*/ 797949 w 900424"/>
              <a:gd name="connsiteY57" fmla="*/ 324032 h 923624"/>
              <a:gd name="connsiteX58" fmla="*/ 655342 w 900424"/>
              <a:gd name="connsiteY58" fmla="*/ 99448 h 923624"/>
              <a:gd name="connsiteX59" fmla="*/ 721150 w 900424"/>
              <a:gd name="connsiteY59" fmla="*/ 99448 h 923624"/>
              <a:gd name="connsiteX60" fmla="*/ 900424 w 900424"/>
              <a:gd name="connsiteY60" fmla="*/ 281060 h 923624"/>
              <a:gd name="connsiteX61" fmla="*/ 900424 w 900424"/>
              <a:gd name="connsiteY61" fmla="*/ 853516 h 923624"/>
              <a:gd name="connsiteX62" fmla="*/ 852052 w 900424"/>
              <a:gd name="connsiteY62" fmla="*/ 905556 h 923624"/>
              <a:gd name="connsiteX63" fmla="*/ 828360 w 900424"/>
              <a:gd name="connsiteY63" fmla="*/ 905556 h 923624"/>
              <a:gd name="connsiteX64" fmla="*/ 849187 w 900424"/>
              <a:gd name="connsiteY64" fmla="*/ 863467 h 923624"/>
              <a:gd name="connsiteX65" fmla="*/ 849187 w 900424"/>
              <a:gd name="connsiteY65" fmla="*/ 293293 h 923624"/>
              <a:gd name="connsiteX66" fmla="*/ 284672 w 900424"/>
              <a:gd name="connsiteY66" fmla="*/ 26544 h 923624"/>
              <a:gd name="connsiteX67" fmla="*/ 306902 w 900424"/>
              <a:gd name="connsiteY67" fmla="*/ 26544 h 923624"/>
              <a:gd name="connsiteX68" fmla="*/ 312459 w 900424"/>
              <a:gd name="connsiteY68" fmla="*/ 32101 h 923624"/>
              <a:gd name="connsiteX69" fmla="*/ 312459 w 900424"/>
              <a:gd name="connsiteY69" fmla="*/ 71134 h 923624"/>
              <a:gd name="connsiteX70" fmla="*/ 341829 w 900424"/>
              <a:gd name="connsiteY70" fmla="*/ 71134 h 923624"/>
              <a:gd name="connsiteX71" fmla="*/ 341829 w 900424"/>
              <a:gd name="connsiteY71" fmla="*/ 32101 h 923624"/>
              <a:gd name="connsiteX72" fmla="*/ 347386 w 900424"/>
              <a:gd name="connsiteY72" fmla="*/ 26544 h 923624"/>
              <a:gd name="connsiteX73" fmla="*/ 369616 w 900424"/>
              <a:gd name="connsiteY73" fmla="*/ 26544 h 923624"/>
              <a:gd name="connsiteX74" fmla="*/ 375173 w 900424"/>
              <a:gd name="connsiteY74" fmla="*/ 32101 h 923624"/>
              <a:gd name="connsiteX75" fmla="*/ 375173 w 900424"/>
              <a:gd name="connsiteY75" fmla="*/ 71134 h 923624"/>
              <a:gd name="connsiteX76" fmla="*/ 404543 w 900424"/>
              <a:gd name="connsiteY76" fmla="*/ 71134 h 923624"/>
              <a:gd name="connsiteX77" fmla="*/ 404543 w 900424"/>
              <a:gd name="connsiteY77" fmla="*/ 32101 h 923624"/>
              <a:gd name="connsiteX78" fmla="*/ 410100 w 900424"/>
              <a:gd name="connsiteY78" fmla="*/ 26544 h 923624"/>
              <a:gd name="connsiteX79" fmla="*/ 432330 w 900424"/>
              <a:gd name="connsiteY79" fmla="*/ 26544 h 923624"/>
              <a:gd name="connsiteX80" fmla="*/ 437887 w 900424"/>
              <a:gd name="connsiteY80" fmla="*/ 32101 h 923624"/>
              <a:gd name="connsiteX81" fmla="*/ 437887 w 900424"/>
              <a:gd name="connsiteY81" fmla="*/ 71134 h 923624"/>
              <a:gd name="connsiteX82" fmla="*/ 467255 w 900424"/>
              <a:gd name="connsiteY82" fmla="*/ 71134 h 923624"/>
              <a:gd name="connsiteX83" fmla="*/ 467255 w 900424"/>
              <a:gd name="connsiteY83" fmla="*/ 32101 h 923624"/>
              <a:gd name="connsiteX84" fmla="*/ 472813 w 900424"/>
              <a:gd name="connsiteY84" fmla="*/ 26544 h 923624"/>
              <a:gd name="connsiteX85" fmla="*/ 495042 w 900424"/>
              <a:gd name="connsiteY85" fmla="*/ 26544 h 923624"/>
              <a:gd name="connsiteX86" fmla="*/ 500600 w 900424"/>
              <a:gd name="connsiteY86" fmla="*/ 32101 h 923624"/>
              <a:gd name="connsiteX87" fmla="*/ 500600 w 900424"/>
              <a:gd name="connsiteY87" fmla="*/ 71134 h 923624"/>
              <a:gd name="connsiteX88" fmla="*/ 606532 w 900424"/>
              <a:gd name="connsiteY88" fmla="*/ 71134 h 923624"/>
              <a:gd name="connsiteX89" fmla="*/ 833814 w 900424"/>
              <a:gd name="connsiteY89" fmla="*/ 298416 h 923624"/>
              <a:gd name="connsiteX90" fmla="*/ 833814 w 900424"/>
              <a:gd name="connsiteY90" fmla="*/ 868590 h 923624"/>
              <a:gd name="connsiteX91" fmla="*/ 778780 w 900424"/>
              <a:gd name="connsiteY91" fmla="*/ 923624 h 923624"/>
              <a:gd name="connsiteX92" fmla="*/ 239864 w 900424"/>
              <a:gd name="connsiteY92" fmla="*/ 923624 h 923624"/>
              <a:gd name="connsiteX93" fmla="*/ 184830 w 900424"/>
              <a:gd name="connsiteY93" fmla="*/ 868590 h 923624"/>
              <a:gd name="connsiteX94" fmla="*/ 184830 w 900424"/>
              <a:gd name="connsiteY94" fmla="*/ 480294 h 923624"/>
              <a:gd name="connsiteX95" fmla="*/ 108913 w 900424"/>
              <a:gd name="connsiteY95" fmla="*/ 397523 h 923624"/>
              <a:gd name="connsiteX96" fmla="*/ 110701 w 900424"/>
              <a:gd name="connsiteY96" fmla="*/ 356111 h 923624"/>
              <a:gd name="connsiteX97" fmla="*/ 184830 w 900424"/>
              <a:gd name="connsiteY97" fmla="*/ 288121 h 923624"/>
              <a:gd name="connsiteX98" fmla="*/ 184830 w 900424"/>
              <a:gd name="connsiteY98" fmla="*/ 255779 h 923624"/>
              <a:gd name="connsiteX99" fmla="*/ 182259 w 900424"/>
              <a:gd name="connsiteY99" fmla="*/ 258139 h 923624"/>
              <a:gd name="connsiteX100" fmla="*/ 181841 w 900424"/>
              <a:gd name="connsiteY100" fmla="*/ 251347 h 923624"/>
              <a:gd name="connsiteX101" fmla="*/ 140694 w 900424"/>
              <a:gd name="connsiteY101" fmla="*/ 206486 h 923624"/>
              <a:gd name="connsiteX102" fmla="*/ 121321 w 900424"/>
              <a:gd name="connsiteY102" fmla="*/ 203601 h 923624"/>
              <a:gd name="connsiteX103" fmla="*/ 42515 w 900424"/>
              <a:gd name="connsiteY103" fmla="*/ 275879 h 923624"/>
              <a:gd name="connsiteX104" fmla="*/ 43718 w 900424"/>
              <a:gd name="connsiteY104" fmla="*/ 295429 h 923624"/>
              <a:gd name="connsiteX105" fmla="*/ 84866 w 900424"/>
              <a:gd name="connsiteY105" fmla="*/ 340291 h 923624"/>
              <a:gd name="connsiteX106" fmla="*/ 91596 w 900424"/>
              <a:gd name="connsiteY106" fmla="*/ 341293 h 923624"/>
              <a:gd name="connsiteX107" fmla="*/ 83614 w 900424"/>
              <a:gd name="connsiteY107" fmla="*/ 348614 h 923624"/>
              <a:gd name="connsiteX108" fmla="*/ 60335 w 900424"/>
              <a:gd name="connsiteY108" fmla="*/ 347609 h 923624"/>
              <a:gd name="connsiteX109" fmla="*/ 15793 w 900424"/>
              <a:gd name="connsiteY109" fmla="*/ 299045 h 923624"/>
              <a:gd name="connsiteX110" fmla="*/ 16799 w 900424"/>
              <a:gd name="connsiteY110" fmla="*/ 275766 h 923624"/>
              <a:gd name="connsiteX111" fmla="*/ 122114 w 900424"/>
              <a:gd name="connsiteY111" fmla="*/ 179172 h 923624"/>
              <a:gd name="connsiteX112" fmla="*/ 145393 w 900424"/>
              <a:gd name="connsiteY112" fmla="*/ 180177 h 923624"/>
              <a:gd name="connsiteX113" fmla="*/ 184830 w 900424"/>
              <a:gd name="connsiteY113" fmla="*/ 223174 h 923624"/>
              <a:gd name="connsiteX114" fmla="*/ 184830 w 900424"/>
              <a:gd name="connsiteY114" fmla="*/ 126169 h 923624"/>
              <a:gd name="connsiteX115" fmla="*/ 239864 w 900424"/>
              <a:gd name="connsiteY115" fmla="*/ 71134 h 923624"/>
              <a:gd name="connsiteX116" fmla="*/ 279115 w 900424"/>
              <a:gd name="connsiteY116" fmla="*/ 71134 h 923624"/>
              <a:gd name="connsiteX117" fmla="*/ 279115 w 900424"/>
              <a:gd name="connsiteY117" fmla="*/ 32101 h 923624"/>
              <a:gd name="connsiteX118" fmla="*/ 284672 w 900424"/>
              <a:gd name="connsiteY118" fmla="*/ 26544 h 923624"/>
              <a:gd name="connsiteX119" fmla="*/ 185348 w 900424"/>
              <a:gd name="connsiteY119" fmla="*/ 0 h 923624"/>
              <a:gd name="connsiteX120" fmla="*/ 185239 w 900424"/>
              <a:gd name="connsiteY120" fmla="*/ 90 h 923624"/>
              <a:gd name="connsiteX121" fmla="*/ 177024 w 900424"/>
              <a:gd name="connsiteY121" fmla="*/ 4549 h 923624"/>
              <a:gd name="connsiteX122" fmla="*/ 69385 w 900424"/>
              <a:gd name="connsiteY122" fmla="*/ 97763 h 923624"/>
              <a:gd name="connsiteX123" fmla="*/ 0 w 900424"/>
              <a:gd name="connsiteY123" fmla="*/ 195399 h 923624"/>
              <a:gd name="connsiteX124" fmla="*/ 0 w 900424"/>
              <a:gd name="connsiteY124" fmla="*/ 195353 h 923624"/>
              <a:gd name="connsiteX125" fmla="*/ 69366 w 900424"/>
              <a:gd name="connsiteY125" fmla="*/ 97745 h 923624"/>
              <a:gd name="connsiteX126" fmla="*/ 177009 w 900424"/>
              <a:gd name="connsiteY126" fmla="*/ 4526 h 92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00424" h="923624">
                <a:moveTo>
                  <a:pt x="260828" y="764648"/>
                </a:moveTo>
                <a:lnTo>
                  <a:pt x="260828" y="794160"/>
                </a:lnTo>
                <a:lnTo>
                  <a:pt x="752690" y="794160"/>
                </a:lnTo>
                <a:lnTo>
                  <a:pt x="752690" y="764648"/>
                </a:lnTo>
                <a:close/>
                <a:moveTo>
                  <a:pt x="523025" y="689333"/>
                </a:moveTo>
                <a:lnTo>
                  <a:pt x="529392" y="718845"/>
                </a:lnTo>
                <a:lnTo>
                  <a:pt x="752690" y="718845"/>
                </a:lnTo>
                <a:lnTo>
                  <a:pt x="752690" y="689333"/>
                </a:lnTo>
                <a:close/>
                <a:moveTo>
                  <a:pt x="260828" y="689333"/>
                </a:moveTo>
                <a:lnTo>
                  <a:pt x="260828" y="718845"/>
                </a:lnTo>
                <a:lnTo>
                  <a:pt x="520342" y="718845"/>
                </a:lnTo>
                <a:lnTo>
                  <a:pt x="427300" y="689333"/>
                </a:lnTo>
                <a:close/>
                <a:moveTo>
                  <a:pt x="506777" y="614015"/>
                </a:moveTo>
                <a:lnTo>
                  <a:pt x="513144" y="643527"/>
                </a:lnTo>
                <a:lnTo>
                  <a:pt x="752690" y="643527"/>
                </a:lnTo>
                <a:lnTo>
                  <a:pt x="752690" y="614015"/>
                </a:lnTo>
                <a:close/>
                <a:moveTo>
                  <a:pt x="260828" y="614015"/>
                </a:moveTo>
                <a:lnTo>
                  <a:pt x="260828" y="643527"/>
                </a:lnTo>
                <a:lnTo>
                  <a:pt x="334546" y="643527"/>
                </a:lnTo>
                <a:lnTo>
                  <a:pt x="307478" y="614015"/>
                </a:lnTo>
                <a:close/>
                <a:moveTo>
                  <a:pt x="467940" y="571407"/>
                </a:moveTo>
                <a:lnTo>
                  <a:pt x="385032" y="646669"/>
                </a:lnTo>
                <a:lnTo>
                  <a:pt x="506739" y="697133"/>
                </a:lnTo>
                <a:close/>
                <a:moveTo>
                  <a:pt x="260828" y="563154"/>
                </a:moveTo>
                <a:lnTo>
                  <a:pt x="260828" y="568210"/>
                </a:lnTo>
                <a:lnTo>
                  <a:pt x="265465" y="568210"/>
                </a:lnTo>
                <a:close/>
                <a:moveTo>
                  <a:pt x="477023" y="538699"/>
                </a:moveTo>
                <a:lnTo>
                  <a:pt x="477810" y="539556"/>
                </a:lnTo>
                <a:cubicBezTo>
                  <a:pt x="485324" y="547748"/>
                  <a:pt x="487299" y="559060"/>
                  <a:pt x="481962" y="568210"/>
                </a:cubicBezTo>
                <a:lnTo>
                  <a:pt x="752690" y="568210"/>
                </a:lnTo>
                <a:lnTo>
                  <a:pt x="752690" y="538699"/>
                </a:lnTo>
                <a:close/>
                <a:moveTo>
                  <a:pt x="407941" y="463381"/>
                </a:moveTo>
                <a:lnTo>
                  <a:pt x="435010" y="492893"/>
                </a:lnTo>
                <a:lnTo>
                  <a:pt x="752690" y="492893"/>
                </a:lnTo>
                <a:lnTo>
                  <a:pt x="752690" y="463381"/>
                </a:lnTo>
                <a:close/>
                <a:moveTo>
                  <a:pt x="338860" y="388063"/>
                </a:moveTo>
                <a:lnTo>
                  <a:pt x="365929" y="417575"/>
                </a:lnTo>
                <a:lnTo>
                  <a:pt x="752690" y="417575"/>
                </a:lnTo>
                <a:lnTo>
                  <a:pt x="752690" y="388063"/>
                </a:lnTo>
                <a:close/>
                <a:moveTo>
                  <a:pt x="208773" y="287934"/>
                </a:moveTo>
                <a:cubicBezTo>
                  <a:pt x="202536" y="287006"/>
                  <a:pt x="196448" y="288478"/>
                  <a:pt x="191984" y="292572"/>
                </a:cubicBezTo>
                <a:lnTo>
                  <a:pt x="127335" y="351868"/>
                </a:lnTo>
                <a:cubicBezTo>
                  <a:pt x="118408" y="360056"/>
                  <a:pt x="119366" y="375627"/>
                  <a:pt x="129474" y="386647"/>
                </a:cubicBezTo>
                <a:lnTo>
                  <a:pt x="350534" y="627663"/>
                </a:lnTo>
                <a:cubicBezTo>
                  <a:pt x="360643" y="638684"/>
                  <a:pt x="376072" y="640981"/>
                  <a:pt x="384998" y="632793"/>
                </a:cubicBezTo>
                <a:lnTo>
                  <a:pt x="449647" y="573497"/>
                </a:lnTo>
                <a:cubicBezTo>
                  <a:pt x="458574" y="565310"/>
                  <a:pt x="457616" y="549739"/>
                  <a:pt x="447509" y="538719"/>
                </a:cubicBezTo>
                <a:lnTo>
                  <a:pt x="226448" y="297702"/>
                </a:lnTo>
                <a:cubicBezTo>
                  <a:pt x="221394" y="292192"/>
                  <a:pt x="215010" y="288864"/>
                  <a:pt x="208773" y="287934"/>
                </a:cubicBezTo>
                <a:close/>
                <a:moveTo>
                  <a:pt x="260828" y="270220"/>
                </a:moveTo>
                <a:lnTo>
                  <a:pt x="260828" y="302986"/>
                </a:lnTo>
                <a:lnTo>
                  <a:pt x="266867" y="309569"/>
                </a:lnTo>
                <a:lnTo>
                  <a:pt x="555945" y="309569"/>
                </a:lnTo>
                <a:lnTo>
                  <a:pt x="555945" y="270220"/>
                </a:lnTo>
                <a:close/>
                <a:moveTo>
                  <a:pt x="593007" y="119089"/>
                </a:moveTo>
                <a:cubicBezTo>
                  <a:pt x="593007" y="170326"/>
                  <a:pt x="593004" y="221561"/>
                  <a:pt x="593004" y="272798"/>
                </a:cubicBezTo>
                <a:cubicBezTo>
                  <a:pt x="592019" y="301786"/>
                  <a:pt x="619210" y="317966"/>
                  <a:pt x="636152" y="321336"/>
                </a:cubicBezTo>
                <a:lnTo>
                  <a:pt x="797949" y="324032"/>
                </a:lnTo>
                <a:close/>
                <a:moveTo>
                  <a:pt x="655342" y="99448"/>
                </a:moveTo>
                <a:lnTo>
                  <a:pt x="721150" y="99448"/>
                </a:lnTo>
                <a:lnTo>
                  <a:pt x="900424" y="281060"/>
                </a:lnTo>
                <a:lnTo>
                  <a:pt x="900424" y="853516"/>
                </a:lnTo>
                <a:cubicBezTo>
                  <a:pt x="900424" y="882257"/>
                  <a:pt x="878768" y="905556"/>
                  <a:pt x="852052" y="905556"/>
                </a:cubicBezTo>
                <a:lnTo>
                  <a:pt x="828360" y="905556"/>
                </a:lnTo>
                <a:cubicBezTo>
                  <a:pt x="841265" y="896085"/>
                  <a:pt x="849187" y="880701"/>
                  <a:pt x="849187" y="863467"/>
                </a:cubicBezTo>
                <a:lnTo>
                  <a:pt x="849187" y="293293"/>
                </a:lnTo>
                <a:close/>
                <a:moveTo>
                  <a:pt x="284672" y="26544"/>
                </a:moveTo>
                <a:lnTo>
                  <a:pt x="306902" y="26544"/>
                </a:lnTo>
                <a:cubicBezTo>
                  <a:pt x="309971" y="26544"/>
                  <a:pt x="312459" y="29032"/>
                  <a:pt x="312459" y="32101"/>
                </a:cubicBezTo>
                <a:lnTo>
                  <a:pt x="312459" y="71134"/>
                </a:lnTo>
                <a:lnTo>
                  <a:pt x="341829" y="71134"/>
                </a:lnTo>
                <a:lnTo>
                  <a:pt x="341829" y="32101"/>
                </a:lnTo>
                <a:lnTo>
                  <a:pt x="347386" y="26544"/>
                </a:lnTo>
                <a:lnTo>
                  <a:pt x="369616" y="26544"/>
                </a:lnTo>
                <a:cubicBezTo>
                  <a:pt x="372685" y="26544"/>
                  <a:pt x="375173" y="29032"/>
                  <a:pt x="375173" y="32101"/>
                </a:cubicBezTo>
                <a:lnTo>
                  <a:pt x="375173" y="71134"/>
                </a:lnTo>
                <a:lnTo>
                  <a:pt x="404543" y="71134"/>
                </a:lnTo>
                <a:lnTo>
                  <a:pt x="404543" y="32101"/>
                </a:lnTo>
                <a:lnTo>
                  <a:pt x="410100" y="26544"/>
                </a:lnTo>
                <a:lnTo>
                  <a:pt x="432330" y="26544"/>
                </a:lnTo>
                <a:cubicBezTo>
                  <a:pt x="435399" y="26544"/>
                  <a:pt x="437887" y="29032"/>
                  <a:pt x="437887" y="32101"/>
                </a:cubicBezTo>
                <a:lnTo>
                  <a:pt x="437887" y="71134"/>
                </a:lnTo>
                <a:lnTo>
                  <a:pt x="467255" y="71134"/>
                </a:lnTo>
                <a:lnTo>
                  <a:pt x="467255" y="32101"/>
                </a:lnTo>
                <a:lnTo>
                  <a:pt x="472813" y="26544"/>
                </a:lnTo>
                <a:lnTo>
                  <a:pt x="495042" y="26544"/>
                </a:lnTo>
                <a:cubicBezTo>
                  <a:pt x="498112" y="26544"/>
                  <a:pt x="500600" y="29032"/>
                  <a:pt x="500600" y="32101"/>
                </a:cubicBezTo>
                <a:lnTo>
                  <a:pt x="500600" y="71134"/>
                </a:lnTo>
                <a:lnTo>
                  <a:pt x="606532" y="71134"/>
                </a:lnTo>
                <a:lnTo>
                  <a:pt x="833814" y="298416"/>
                </a:lnTo>
                <a:lnTo>
                  <a:pt x="833814" y="868590"/>
                </a:lnTo>
                <a:cubicBezTo>
                  <a:pt x="833814" y="898985"/>
                  <a:pt x="809174" y="923624"/>
                  <a:pt x="778780" y="923624"/>
                </a:cubicBezTo>
                <a:lnTo>
                  <a:pt x="239864" y="923624"/>
                </a:lnTo>
                <a:cubicBezTo>
                  <a:pt x="209468" y="923624"/>
                  <a:pt x="184830" y="898985"/>
                  <a:pt x="184830" y="868590"/>
                </a:cubicBezTo>
                <a:lnTo>
                  <a:pt x="184830" y="480294"/>
                </a:lnTo>
                <a:lnTo>
                  <a:pt x="108913" y="397523"/>
                </a:lnTo>
                <a:cubicBezTo>
                  <a:pt x="97970" y="385594"/>
                  <a:pt x="98771" y="367054"/>
                  <a:pt x="110701" y="356111"/>
                </a:cubicBezTo>
                <a:lnTo>
                  <a:pt x="184830" y="288121"/>
                </a:lnTo>
                <a:lnTo>
                  <a:pt x="184830" y="255779"/>
                </a:lnTo>
                <a:lnTo>
                  <a:pt x="182259" y="258139"/>
                </a:lnTo>
                <a:lnTo>
                  <a:pt x="181841" y="251347"/>
                </a:lnTo>
                <a:lnTo>
                  <a:pt x="140694" y="206486"/>
                </a:lnTo>
                <a:cubicBezTo>
                  <a:pt x="135010" y="200289"/>
                  <a:pt x="126337" y="198998"/>
                  <a:pt x="121321" y="203601"/>
                </a:cubicBezTo>
                <a:lnTo>
                  <a:pt x="42515" y="275879"/>
                </a:lnTo>
                <a:cubicBezTo>
                  <a:pt x="37498" y="280481"/>
                  <a:pt x="38036" y="289234"/>
                  <a:pt x="43718" y="295429"/>
                </a:cubicBezTo>
                <a:lnTo>
                  <a:pt x="84866" y="340291"/>
                </a:lnTo>
                <a:cubicBezTo>
                  <a:pt x="86431" y="341998"/>
                  <a:pt x="88223" y="343333"/>
                  <a:pt x="91596" y="341293"/>
                </a:cubicBezTo>
                <a:lnTo>
                  <a:pt x="83614" y="348614"/>
                </a:lnTo>
                <a:cubicBezTo>
                  <a:pt x="76908" y="354765"/>
                  <a:pt x="66487" y="354315"/>
                  <a:pt x="60335" y="347609"/>
                </a:cubicBezTo>
                <a:lnTo>
                  <a:pt x="15793" y="299045"/>
                </a:lnTo>
                <a:cubicBezTo>
                  <a:pt x="9642" y="292339"/>
                  <a:pt x="10092" y="281917"/>
                  <a:pt x="16799" y="275766"/>
                </a:cubicBezTo>
                <a:lnTo>
                  <a:pt x="122114" y="179172"/>
                </a:lnTo>
                <a:cubicBezTo>
                  <a:pt x="128819" y="173020"/>
                  <a:pt x="139241" y="173471"/>
                  <a:pt x="145393" y="180177"/>
                </a:cubicBezTo>
                <a:lnTo>
                  <a:pt x="184830" y="223174"/>
                </a:lnTo>
                <a:lnTo>
                  <a:pt x="184830" y="126169"/>
                </a:lnTo>
                <a:cubicBezTo>
                  <a:pt x="184830" y="95774"/>
                  <a:pt x="209468" y="71134"/>
                  <a:pt x="239864" y="71134"/>
                </a:cubicBezTo>
                <a:lnTo>
                  <a:pt x="279115" y="71134"/>
                </a:lnTo>
                <a:lnTo>
                  <a:pt x="279115" y="32101"/>
                </a:lnTo>
                <a:cubicBezTo>
                  <a:pt x="279115" y="29032"/>
                  <a:pt x="281603" y="26544"/>
                  <a:pt x="284672" y="26544"/>
                </a:cubicBezTo>
                <a:close/>
                <a:moveTo>
                  <a:pt x="185348" y="0"/>
                </a:moveTo>
                <a:lnTo>
                  <a:pt x="185239" y="90"/>
                </a:lnTo>
                <a:lnTo>
                  <a:pt x="177024" y="4549"/>
                </a:lnTo>
                <a:cubicBezTo>
                  <a:pt x="137501" y="31251"/>
                  <a:pt x="101362" y="62581"/>
                  <a:pt x="69385" y="97763"/>
                </a:cubicBezTo>
                <a:lnTo>
                  <a:pt x="0" y="195399"/>
                </a:lnTo>
                <a:lnTo>
                  <a:pt x="0" y="195353"/>
                </a:lnTo>
                <a:lnTo>
                  <a:pt x="69366" y="97745"/>
                </a:lnTo>
                <a:cubicBezTo>
                  <a:pt x="101344" y="62561"/>
                  <a:pt x="137484" y="31229"/>
                  <a:pt x="177009" y="4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65">
              <a:defRPr/>
            </a:pPr>
            <a:endParaRPr lang="en-US" sz="1766" kern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9" name="Rounded Rectangle 307"/>
          <p:cNvSpPr/>
          <p:nvPr/>
        </p:nvSpPr>
        <p:spPr bwMode="auto">
          <a:xfrm rot="1411326">
            <a:off x="673405" y="5300235"/>
            <a:ext cx="665107" cy="573299"/>
          </a:xfrm>
          <a:custGeom>
            <a:avLst/>
            <a:gdLst/>
            <a:ahLst/>
            <a:cxnLst/>
            <a:rect l="l" t="t" r="r" b="b"/>
            <a:pathLst>
              <a:path w="1940586" h="1672716">
                <a:moveTo>
                  <a:pt x="1594590" y="836637"/>
                </a:moveTo>
                <a:lnTo>
                  <a:pt x="1658540" y="842371"/>
                </a:lnTo>
                <a:cubicBezTo>
                  <a:pt x="1671248" y="841246"/>
                  <a:pt x="1681940" y="851407"/>
                  <a:pt x="1684860" y="864336"/>
                </a:cubicBezTo>
                <a:lnTo>
                  <a:pt x="1684580" y="874769"/>
                </a:lnTo>
                <a:cubicBezTo>
                  <a:pt x="1685154" y="874039"/>
                  <a:pt x="1685763" y="874026"/>
                  <a:pt x="1686373" y="874026"/>
                </a:cubicBezTo>
                <a:lnTo>
                  <a:pt x="1896423" y="874026"/>
                </a:lnTo>
                <a:cubicBezTo>
                  <a:pt x="1920812" y="874026"/>
                  <a:pt x="1940586" y="893799"/>
                  <a:pt x="1940586" y="918190"/>
                </a:cubicBezTo>
                <a:lnTo>
                  <a:pt x="1940586" y="1004044"/>
                </a:lnTo>
                <a:cubicBezTo>
                  <a:pt x="1940586" y="1028433"/>
                  <a:pt x="1920813" y="1048207"/>
                  <a:pt x="1896422" y="1048207"/>
                </a:cubicBezTo>
                <a:lnTo>
                  <a:pt x="1686373" y="1048207"/>
                </a:lnTo>
                <a:lnTo>
                  <a:pt x="1679981" y="1045559"/>
                </a:lnTo>
                <a:lnTo>
                  <a:pt x="1679978" y="1045644"/>
                </a:lnTo>
                <a:cubicBezTo>
                  <a:pt x="1681424" y="1061800"/>
                  <a:pt x="1666732" y="1079386"/>
                  <a:pt x="1648547" y="1076110"/>
                </a:cubicBezTo>
                <a:lnTo>
                  <a:pt x="1586646" y="1075080"/>
                </a:lnTo>
                <a:cubicBezTo>
                  <a:pt x="1599893" y="1041340"/>
                  <a:pt x="1609044" y="998191"/>
                  <a:pt x="1613501" y="957088"/>
                </a:cubicBezTo>
                <a:cubicBezTo>
                  <a:pt x="1613259" y="918031"/>
                  <a:pt x="1606273" y="876312"/>
                  <a:pt x="1594590" y="836637"/>
                </a:cubicBezTo>
                <a:close/>
                <a:moveTo>
                  <a:pt x="1214903" y="730649"/>
                </a:moveTo>
                <a:cubicBezTo>
                  <a:pt x="1097792" y="781623"/>
                  <a:pt x="1044179" y="917883"/>
                  <a:pt x="1095153" y="1034993"/>
                </a:cubicBezTo>
                <a:cubicBezTo>
                  <a:pt x="1146128" y="1152103"/>
                  <a:pt x="1282388" y="1205717"/>
                  <a:pt x="1399498" y="1154741"/>
                </a:cubicBezTo>
                <a:cubicBezTo>
                  <a:pt x="1516607" y="1103768"/>
                  <a:pt x="1570222" y="967508"/>
                  <a:pt x="1519246" y="850398"/>
                </a:cubicBezTo>
                <a:cubicBezTo>
                  <a:pt x="1468272" y="733289"/>
                  <a:pt x="1332012" y="679674"/>
                  <a:pt x="1214903" y="730649"/>
                </a:cubicBezTo>
                <a:close/>
                <a:moveTo>
                  <a:pt x="1196770" y="688992"/>
                </a:moveTo>
                <a:cubicBezTo>
                  <a:pt x="1336887" y="628003"/>
                  <a:pt x="1499915" y="692150"/>
                  <a:pt x="1560904" y="832266"/>
                </a:cubicBezTo>
                <a:cubicBezTo>
                  <a:pt x="1621893" y="972382"/>
                  <a:pt x="1557748" y="1135410"/>
                  <a:pt x="1417630" y="1196399"/>
                </a:cubicBezTo>
                <a:cubicBezTo>
                  <a:pt x="1277512" y="1257388"/>
                  <a:pt x="1114485" y="1193241"/>
                  <a:pt x="1053496" y="1053126"/>
                </a:cubicBezTo>
                <a:cubicBezTo>
                  <a:pt x="992508" y="913009"/>
                  <a:pt x="1056653" y="749982"/>
                  <a:pt x="1196770" y="688992"/>
                </a:cubicBezTo>
                <a:close/>
                <a:moveTo>
                  <a:pt x="798997" y="32361"/>
                </a:moveTo>
                <a:lnTo>
                  <a:pt x="945006" y="367805"/>
                </a:lnTo>
                <a:lnTo>
                  <a:pt x="1259331" y="230988"/>
                </a:lnTo>
                <a:close/>
                <a:moveTo>
                  <a:pt x="0" y="355210"/>
                </a:moveTo>
                <a:lnTo>
                  <a:pt x="816064" y="0"/>
                </a:lnTo>
                <a:lnTo>
                  <a:pt x="1276396" y="198625"/>
                </a:lnTo>
                <a:lnTo>
                  <a:pt x="1376483" y="428565"/>
                </a:lnTo>
                <a:lnTo>
                  <a:pt x="1502048" y="717041"/>
                </a:lnTo>
                <a:cubicBezTo>
                  <a:pt x="1418889" y="642212"/>
                  <a:pt x="1296621" y="619672"/>
                  <a:pt x="1187200" y="667302"/>
                </a:cubicBezTo>
                <a:cubicBezTo>
                  <a:pt x="1034809" y="733633"/>
                  <a:pt x="965045" y="910940"/>
                  <a:pt x="1031375" y="1063330"/>
                </a:cubicBezTo>
                <a:cubicBezTo>
                  <a:pt x="1097707" y="1215721"/>
                  <a:pt x="1275015" y="1285486"/>
                  <a:pt x="1427405" y="1219154"/>
                </a:cubicBezTo>
                <a:cubicBezTo>
                  <a:pt x="1492532" y="1190806"/>
                  <a:pt x="1542567" y="1142190"/>
                  <a:pt x="1570364" y="1082625"/>
                </a:cubicBezTo>
                <a:lnTo>
                  <a:pt x="1611979" y="1084480"/>
                </a:lnTo>
                <a:cubicBezTo>
                  <a:pt x="1611907" y="1085463"/>
                  <a:pt x="1611568" y="1086339"/>
                  <a:pt x="1611227" y="1087208"/>
                </a:cubicBezTo>
                <a:lnTo>
                  <a:pt x="1663550" y="1088078"/>
                </a:lnTo>
                <a:lnTo>
                  <a:pt x="1695407" y="1161267"/>
                </a:lnTo>
                <a:lnTo>
                  <a:pt x="1703861" y="1180690"/>
                </a:lnTo>
                <a:lnTo>
                  <a:pt x="573472" y="1672716"/>
                </a:lnTo>
                <a:lnTo>
                  <a:pt x="565018" y="1653293"/>
                </a:lnTo>
                <a:lnTo>
                  <a:pt x="246094" y="9205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5">
              <a:defRPr/>
            </a:pPr>
            <a:endParaRPr lang="en-US" sz="1766" kern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42" name="BFW-hero-animation-h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868" t="1799" b="8202"/>
          <a:stretch/>
        </p:blipFill>
        <p:spPr>
          <a:xfrm>
            <a:off x="6709753" y="2727154"/>
            <a:ext cx="4933662" cy="319025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535" y="2727154"/>
            <a:ext cx="4928937" cy="319025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6709754" y="2531335"/>
            <a:ext cx="4928937" cy="3581890"/>
          </a:xfrm>
          <a:prstGeom prst="rect">
            <a:avLst/>
          </a:prstGeom>
          <a:ln w="285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00" tIns="45701" rIns="91400" bIns="457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36566" y="2531335"/>
            <a:ext cx="4928937" cy="358189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1A1A1A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09754" y="1857352"/>
            <a:ext cx="2753651" cy="615435"/>
          </a:xfrm>
          <a:prstGeom prst="rect">
            <a:avLst/>
          </a:prstGeom>
          <a:noFill/>
        </p:spPr>
        <p:txBody>
          <a:bodyPr wrap="none" lIns="179235" tIns="143388" rIns="179235" bIns="143388">
            <a:spAutoFit/>
          </a:bodyPr>
          <a:lstStyle/>
          <a:p>
            <a:pPr defTabSz="895639">
              <a:lnSpc>
                <a:spcPct val="90000"/>
              </a:lnSpc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Operationalization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6565" y="1857352"/>
            <a:ext cx="1351024" cy="615435"/>
          </a:xfrm>
          <a:prstGeom prst="rect">
            <a:avLst/>
          </a:prstGeom>
          <a:noFill/>
        </p:spPr>
        <p:txBody>
          <a:bodyPr wrap="none" lIns="179235" tIns="143388" rIns="179235" bIns="143388">
            <a:spAutoFit/>
          </a:bodyPr>
          <a:lstStyle/>
          <a:p>
            <a:pPr defTabSz="895639">
              <a:lnSpc>
                <a:spcPct val="90000"/>
              </a:lnSpc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Insights</a:t>
            </a:r>
            <a:endParaRPr lang="en-US" sz="1766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66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58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5" imgW="381" imgH="381" progId="TCLayout.ActiveDocument.1">
                  <p:embed/>
                </p:oleObj>
              </mc:Choice>
              <mc:Fallback>
                <p:oleObj name="think-cell Slide" r:id="rId5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176" y="280407"/>
            <a:ext cx="11373624" cy="66379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313" b="0" dirty="0">
                <a:solidFill>
                  <a:schemeClr val="tx1"/>
                </a:solidFill>
                <a:latin typeface="+mn-lt"/>
              </a:rPr>
              <a:t>Combining Services for real-world applications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/>
          </p:nvPr>
        </p:nvGraphicFramePr>
        <p:xfrm>
          <a:off x="494787" y="4667395"/>
          <a:ext cx="2139088" cy="1057302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2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378361C-EDD6-4EC3-ACEA-2B3010346395}"/>
              </a:ext>
            </a:extLst>
          </p:cNvPr>
          <p:cNvGrpSpPr/>
          <p:nvPr/>
        </p:nvGrpSpPr>
        <p:grpSpPr>
          <a:xfrm>
            <a:off x="444656" y="1249168"/>
            <a:ext cx="2218314" cy="5050422"/>
            <a:chOff x="454375" y="1248859"/>
            <a:chExt cx="2218629" cy="505113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19074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19074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19074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664472" y="5330977"/>
              <a:ext cx="108817" cy="1058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54375" y="1248859"/>
              <a:ext cx="2218629" cy="5051138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7654"/>
            <a:stretch/>
          </p:blipFill>
          <p:spPr>
            <a:xfrm>
              <a:off x="502631" y="3328140"/>
              <a:ext cx="2122117" cy="1239947"/>
            </a:xfrm>
            <a:prstGeom prst="rect">
              <a:avLst/>
            </a:prstGeom>
          </p:spPr>
        </p:pic>
        <p:sp>
          <p:nvSpPr>
            <p:cNvPr id="79" name="Oval Callout 6"/>
            <p:cNvSpPr/>
            <p:nvPr/>
          </p:nvSpPr>
          <p:spPr bwMode="auto">
            <a:xfrm>
              <a:off x="1229721" y="1915078"/>
              <a:ext cx="1284879" cy="4570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What is in the image or video?</a:t>
              </a:r>
            </a:p>
          </p:txBody>
        </p:sp>
        <p:sp>
          <p:nvSpPr>
            <p:cNvPr id="80" name="Pentagon 79"/>
            <p:cNvSpPr/>
            <p:nvPr/>
          </p:nvSpPr>
          <p:spPr bwMode="auto">
            <a:xfrm rot="5400000">
              <a:off x="13750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Computer 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377B17-3D2F-4226-8BD8-3DD550191F37}"/>
              </a:ext>
            </a:extLst>
          </p:cNvPr>
          <p:cNvGrpSpPr/>
          <p:nvPr/>
        </p:nvGrpSpPr>
        <p:grpSpPr>
          <a:xfrm>
            <a:off x="455175" y="1296065"/>
            <a:ext cx="2218314" cy="478160"/>
            <a:chOff x="454375" y="1295762"/>
            <a:chExt cx="2218629" cy="478228"/>
          </a:xfrm>
          <a:solidFill>
            <a:schemeClr val="accent3"/>
          </a:solidFill>
        </p:grpSpPr>
        <p:sp>
          <p:nvSpPr>
            <p:cNvPr id="88" name="Freeform 78"/>
            <p:cNvSpPr/>
            <p:nvPr/>
          </p:nvSpPr>
          <p:spPr bwMode="auto">
            <a:xfrm>
              <a:off x="4543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Vision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  <a:no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9087AD-A19F-4746-8589-1B76D50F7D40}"/>
              </a:ext>
            </a:extLst>
          </p:cNvPr>
          <p:cNvGrpSpPr/>
          <p:nvPr/>
        </p:nvGrpSpPr>
        <p:grpSpPr>
          <a:xfrm>
            <a:off x="2748577" y="1296064"/>
            <a:ext cx="2218314" cy="5005581"/>
            <a:chOff x="2748101" y="1295761"/>
            <a:chExt cx="2218629" cy="5006291"/>
          </a:xfrm>
        </p:grpSpPr>
        <p:sp>
          <p:nvSpPr>
            <p:cNvPr id="92" name="Rectangle 91"/>
            <p:cNvSpPr/>
            <p:nvPr/>
          </p:nvSpPr>
          <p:spPr bwMode="auto">
            <a:xfrm>
              <a:off x="2748101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Oval Callout 6"/>
            <p:cNvSpPr/>
            <p:nvPr/>
          </p:nvSpPr>
          <p:spPr bwMode="auto">
            <a:xfrm>
              <a:off x="3433764" y="1915078"/>
              <a:ext cx="1406430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Give me directions to the nearest local branch</a:t>
              </a:r>
            </a:p>
          </p:txBody>
        </p:sp>
        <p:sp>
          <p:nvSpPr>
            <p:cNvPr id="100" name="Pentagon 99"/>
            <p:cNvSpPr/>
            <p:nvPr/>
          </p:nvSpPr>
          <p:spPr bwMode="auto">
            <a:xfrm rot="5400000">
              <a:off x="3668818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Service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825290" y="3663978"/>
              <a:ext cx="2064251" cy="2012176"/>
              <a:chOff x="2067831" y="3143351"/>
              <a:chExt cx="1548408" cy="150934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67831" y="3961502"/>
                <a:ext cx="1548408" cy="691195"/>
                <a:chOff x="2762800" y="5351137"/>
                <a:chExt cx="2139696" cy="955140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2762800" y="53511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spoken audio to text 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762800" y="56918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text to spoken audio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2762800" y="60325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/>
                <a:p>
                  <a:pPr defTabSz="932563">
                    <a:lnSpc>
                      <a:spcPct val="90000"/>
                    </a:lnSpc>
                    <a:spcAft>
                      <a:spcPts val="574"/>
                    </a:spcAft>
                    <a:defRPr/>
                  </a:pPr>
                  <a:r>
                    <a:rPr lang="en-US" sz="11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Extract intent of user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2931034" y="3143351"/>
                <a:ext cx="658441" cy="443451"/>
                <a:chOff x="1374991" y="2239434"/>
                <a:chExt cx="3540752" cy="2384648"/>
              </a:xfrm>
            </p:grpSpPr>
            <p:sp>
              <p:nvSpPr>
                <p:cNvPr id="94" name="Rectangle 93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Freeform: Shape 102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custGeom>
                  <a:avLst/>
                  <a:gdLst>
                    <a:gd name="connsiteX0" fmla="*/ 2957934 w 3540752"/>
                    <a:gd name="connsiteY0" fmla="*/ 1889480 h 2384648"/>
                    <a:gd name="connsiteX1" fmla="*/ 3540752 w 3540752"/>
                    <a:gd name="connsiteY1" fmla="*/ 1889480 h 2384648"/>
                    <a:gd name="connsiteX2" fmla="*/ 3540752 w 3540752"/>
                    <a:gd name="connsiteY2" fmla="*/ 2384648 h 2384648"/>
                    <a:gd name="connsiteX3" fmla="*/ 2957934 w 3540752"/>
                    <a:gd name="connsiteY3" fmla="*/ 2384648 h 2384648"/>
                    <a:gd name="connsiteX4" fmla="*/ 1860441 w 3540752"/>
                    <a:gd name="connsiteY4" fmla="*/ 1889480 h 2384648"/>
                    <a:gd name="connsiteX5" fmla="*/ 2845045 w 3540752"/>
                    <a:gd name="connsiteY5" fmla="*/ 1889480 h 2384648"/>
                    <a:gd name="connsiteX6" fmla="*/ 2845045 w 3540752"/>
                    <a:gd name="connsiteY6" fmla="*/ 2384648 h 2384648"/>
                    <a:gd name="connsiteX7" fmla="*/ 1860441 w 3540752"/>
                    <a:gd name="connsiteY7" fmla="*/ 2384648 h 2384648"/>
                    <a:gd name="connsiteX8" fmla="*/ 479628 w 3540752"/>
                    <a:gd name="connsiteY8" fmla="*/ 1889480 h 2384648"/>
                    <a:gd name="connsiteX9" fmla="*/ 1747552 w 3540752"/>
                    <a:gd name="connsiteY9" fmla="*/ 1889480 h 2384648"/>
                    <a:gd name="connsiteX10" fmla="*/ 1747552 w 3540752"/>
                    <a:gd name="connsiteY10" fmla="*/ 2384648 h 2384648"/>
                    <a:gd name="connsiteX11" fmla="*/ 295159 w 3540752"/>
                    <a:gd name="connsiteY11" fmla="*/ 2384648 h 2384648"/>
                    <a:gd name="connsiteX12" fmla="*/ 0 w 3540752"/>
                    <a:gd name="connsiteY12" fmla="*/ 1889480 h 2384648"/>
                    <a:gd name="connsiteX13" fmla="*/ 359160 w 3540752"/>
                    <a:gd name="connsiteY13" fmla="*/ 1889480 h 2384648"/>
                    <a:gd name="connsiteX14" fmla="*/ 174690 w 3540752"/>
                    <a:gd name="connsiteY14" fmla="*/ 2384648 h 2384648"/>
                    <a:gd name="connsiteX15" fmla="*/ 0 w 3540752"/>
                    <a:gd name="connsiteY15" fmla="*/ 2384648 h 2384648"/>
                    <a:gd name="connsiteX16" fmla="*/ 2957934 w 3540752"/>
                    <a:gd name="connsiteY16" fmla="*/ 1275644 h 2384648"/>
                    <a:gd name="connsiteX17" fmla="*/ 3540752 w 3540752"/>
                    <a:gd name="connsiteY17" fmla="*/ 1275644 h 2384648"/>
                    <a:gd name="connsiteX18" fmla="*/ 3540752 w 3540752"/>
                    <a:gd name="connsiteY18" fmla="*/ 1776591 h 2384648"/>
                    <a:gd name="connsiteX19" fmla="*/ 2957934 w 3540752"/>
                    <a:gd name="connsiteY19" fmla="*/ 1776591 h 2384648"/>
                    <a:gd name="connsiteX20" fmla="*/ 1860442 w 3540752"/>
                    <a:gd name="connsiteY20" fmla="*/ 1275644 h 2384648"/>
                    <a:gd name="connsiteX21" fmla="*/ 2845045 w 3540752"/>
                    <a:gd name="connsiteY21" fmla="*/ 1275644 h 2384648"/>
                    <a:gd name="connsiteX22" fmla="*/ 2845045 w 3540752"/>
                    <a:gd name="connsiteY22" fmla="*/ 1776591 h 2384648"/>
                    <a:gd name="connsiteX23" fmla="*/ 1860441 w 3540752"/>
                    <a:gd name="connsiteY23" fmla="*/ 1776591 h 2384648"/>
                    <a:gd name="connsiteX24" fmla="*/ 708307 w 3540752"/>
                    <a:gd name="connsiteY24" fmla="*/ 1275642 h 2384648"/>
                    <a:gd name="connsiteX25" fmla="*/ 1593568 w 3540752"/>
                    <a:gd name="connsiteY25" fmla="*/ 1275642 h 2384648"/>
                    <a:gd name="connsiteX26" fmla="*/ 1593568 w 3540752"/>
                    <a:gd name="connsiteY26" fmla="*/ 1275644 h 2384648"/>
                    <a:gd name="connsiteX27" fmla="*/ 1747553 w 3540752"/>
                    <a:gd name="connsiteY27" fmla="*/ 1275644 h 2384648"/>
                    <a:gd name="connsiteX28" fmla="*/ 1747552 w 3540752"/>
                    <a:gd name="connsiteY28" fmla="*/ 1776591 h 2384648"/>
                    <a:gd name="connsiteX29" fmla="*/ 521684 w 3540752"/>
                    <a:gd name="connsiteY29" fmla="*/ 1776591 h 2384648"/>
                    <a:gd name="connsiteX30" fmla="*/ 0 w 3540752"/>
                    <a:gd name="connsiteY30" fmla="*/ 1267177 h 2384648"/>
                    <a:gd name="connsiteX31" fmla="*/ 590992 w 3540752"/>
                    <a:gd name="connsiteY31" fmla="*/ 1267177 h 2384648"/>
                    <a:gd name="connsiteX32" fmla="*/ 401216 w 3540752"/>
                    <a:gd name="connsiteY32" fmla="*/ 1776591 h 2384648"/>
                    <a:gd name="connsiteX33" fmla="*/ 0 w 3540752"/>
                    <a:gd name="connsiteY33" fmla="*/ 1776591 h 2384648"/>
                    <a:gd name="connsiteX34" fmla="*/ 952755 w 3540752"/>
                    <a:gd name="connsiteY34" fmla="*/ 619476 h 2384648"/>
                    <a:gd name="connsiteX35" fmla="*/ 1747553 w 3540752"/>
                    <a:gd name="connsiteY35" fmla="*/ 619476 h 2384648"/>
                    <a:gd name="connsiteX36" fmla="*/ 1747553 w 3540752"/>
                    <a:gd name="connsiteY36" fmla="*/ 1162753 h 2384648"/>
                    <a:gd name="connsiteX37" fmla="*/ 750362 w 3540752"/>
                    <a:gd name="connsiteY37" fmla="*/ 1162753 h 2384648"/>
                    <a:gd name="connsiteX38" fmla="*/ 0 w 3540752"/>
                    <a:gd name="connsiteY38" fmla="*/ 619475 h 2384648"/>
                    <a:gd name="connsiteX39" fmla="*/ 832286 w 3540752"/>
                    <a:gd name="connsiteY39" fmla="*/ 619475 h 2384648"/>
                    <a:gd name="connsiteX40" fmla="*/ 633048 w 3540752"/>
                    <a:gd name="connsiteY40" fmla="*/ 1154288 h 2384648"/>
                    <a:gd name="connsiteX41" fmla="*/ 0 w 3540752"/>
                    <a:gd name="connsiteY41" fmla="*/ 1154288 h 2384648"/>
                    <a:gd name="connsiteX42" fmla="*/ 2845045 w 3540752"/>
                    <a:gd name="connsiteY42" fmla="*/ 397620 h 2384648"/>
                    <a:gd name="connsiteX43" fmla="*/ 2845045 w 3540752"/>
                    <a:gd name="connsiteY43" fmla="*/ 1162755 h 2384648"/>
                    <a:gd name="connsiteX44" fmla="*/ 1860442 w 3540752"/>
                    <a:gd name="connsiteY44" fmla="*/ 1162755 h 2384648"/>
                    <a:gd name="connsiteX45" fmla="*/ 1860442 w 3540752"/>
                    <a:gd name="connsiteY45" fmla="*/ 619476 h 2384648"/>
                    <a:gd name="connsiteX46" fmla="*/ 2116760 w 3540752"/>
                    <a:gd name="connsiteY46" fmla="*/ 619476 h 2384648"/>
                    <a:gd name="connsiteX47" fmla="*/ 2116760 w 3540752"/>
                    <a:gd name="connsiteY47" fmla="*/ 615861 h 2384648"/>
                    <a:gd name="connsiteX48" fmla="*/ 3540752 w 3540752"/>
                    <a:gd name="connsiteY48" fmla="*/ 189142 h 2384648"/>
                    <a:gd name="connsiteX49" fmla="*/ 3540752 w 3540752"/>
                    <a:gd name="connsiteY49" fmla="*/ 1162755 h 2384648"/>
                    <a:gd name="connsiteX50" fmla="*/ 2957934 w 3540752"/>
                    <a:gd name="connsiteY50" fmla="*/ 1162755 h 2384648"/>
                    <a:gd name="connsiteX51" fmla="*/ 2957934 w 3540752"/>
                    <a:gd name="connsiteY51" fmla="*/ 363792 h 2384648"/>
                    <a:gd name="connsiteX52" fmla="*/ 3241567 w 3540752"/>
                    <a:gd name="connsiteY52" fmla="*/ 0 h 2384648"/>
                    <a:gd name="connsiteX53" fmla="*/ 3540752 w 3540752"/>
                    <a:gd name="connsiteY53" fmla="*/ 0 h 2384648"/>
                    <a:gd name="connsiteX54" fmla="*/ 3540752 w 3540752"/>
                    <a:gd name="connsiteY54" fmla="*/ 71294 h 2384648"/>
                    <a:gd name="connsiteX55" fmla="*/ 3241567 w 3540752"/>
                    <a:gd name="connsiteY55" fmla="*/ 160949 h 2384648"/>
                    <a:gd name="connsiteX56" fmla="*/ 2165242 w 3540752"/>
                    <a:gd name="connsiteY56" fmla="*/ 0 h 2384648"/>
                    <a:gd name="connsiteX57" fmla="*/ 3128678 w 3540752"/>
                    <a:gd name="connsiteY57" fmla="*/ 0 h 2384648"/>
                    <a:gd name="connsiteX58" fmla="*/ 3128678 w 3540752"/>
                    <a:gd name="connsiteY58" fmla="*/ 194777 h 2384648"/>
                    <a:gd name="connsiteX59" fmla="*/ 2165242 w 3540752"/>
                    <a:gd name="connsiteY59" fmla="*/ 483483 h 2384648"/>
                    <a:gd name="connsiteX60" fmla="*/ 1183534 w 3540752"/>
                    <a:gd name="connsiteY60" fmla="*/ 0 h 2384648"/>
                    <a:gd name="connsiteX61" fmla="*/ 2052353 w 3540752"/>
                    <a:gd name="connsiteY61" fmla="*/ 0 h 2384648"/>
                    <a:gd name="connsiteX62" fmla="*/ 2052353 w 3540752"/>
                    <a:gd name="connsiteY62" fmla="*/ 506587 h 2384648"/>
                    <a:gd name="connsiteX63" fmla="*/ 994810 w 3540752"/>
                    <a:gd name="connsiteY63" fmla="*/ 506587 h 2384648"/>
                    <a:gd name="connsiteX64" fmla="*/ 0 w 3540752"/>
                    <a:gd name="connsiteY64" fmla="*/ 0 h 2384648"/>
                    <a:gd name="connsiteX65" fmla="*/ 1063065 w 3540752"/>
                    <a:gd name="connsiteY65" fmla="*/ 0 h 2384648"/>
                    <a:gd name="connsiteX66" fmla="*/ 874342 w 3540752"/>
                    <a:gd name="connsiteY66" fmla="*/ 506586 h 2384648"/>
                    <a:gd name="connsiteX67" fmla="*/ 0 w 3540752"/>
                    <a:gd name="connsiteY67" fmla="*/ 506586 h 238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40752" h="2384648">
                      <a:moveTo>
                        <a:pt x="2957934" y="1889480"/>
                      </a:moveTo>
                      <a:lnTo>
                        <a:pt x="3540752" y="1889480"/>
                      </a:lnTo>
                      <a:lnTo>
                        <a:pt x="3540752" y="2384648"/>
                      </a:lnTo>
                      <a:lnTo>
                        <a:pt x="2957934" y="2384648"/>
                      </a:lnTo>
                      <a:close/>
                      <a:moveTo>
                        <a:pt x="1860441" y="1889480"/>
                      </a:moveTo>
                      <a:lnTo>
                        <a:pt x="2845045" y="1889480"/>
                      </a:lnTo>
                      <a:lnTo>
                        <a:pt x="2845045" y="2384648"/>
                      </a:lnTo>
                      <a:lnTo>
                        <a:pt x="1860441" y="2384648"/>
                      </a:lnTo>
                      <a:close/>
                      <a:moveTo>
                        <a:pt x="479628" y="1889480"/>
                      </a:moveTo>
                      <a:lnTo>
                        <a:pt x="1747552" y="1889480"/>
                      </a:lnTo>
                      <a:lnTo>
                        <a:pt x="1747552" y="2384648"/>
                      </a:lnTo>
                      <a:lnTo>
                        <a:pt x="295159" y="2384648"/>
                      </a:lnTo>
                      <a:close/>
                      <a:moveTo>
                        <a:pt x="0" y="1889480"/>
                      </a:moveTo>
                      <a:lnTo>
                        <a:pt x="359160" y="1889480"/>
                      </a:lnTo>
                      <a:lnTo>
                        <a:pt x="174690" y="2384648"/>
                      </a:lnTo>
                      <a:lnTo>
                        <a:pt x="0" y="2384648"/>
                      </a:lnTo>
                      <a:close/>
                      <a:moveTo>
                        <a:pt x="2957934" y="1275644"/>
                      </a:moveTo>
                      <a:lnTo>
                        <a:pt x="3540752" y="1275644"/>
                      </a:lnTo>
                      <a:lnTo>
                        <a:pt x="3540752" y="1776591"/>
                      </a:lnTo>
                      <a:lnTo>
                        <a:pt x="2957934" y="1776591"/>
                      </a:lnTo>
                      <a:close/>
                      <a:moveTo>
                        <a:pt x="1860442" y="1275644"/>
                      </a:moveTo>
                      <a:lnTo>
                        <a:pt x="2845045" y="1275644"/>
                      </a:lnTo>
                      <a:lnTo>
                        <a:pt x="2845045" y="1776591"/>
                      </a:lnTo>
                      <a:lnTo>
                        <a:pt x="1860441" y="1776591"/>
                      </a:lnTo>
                      <a:close/>
                      <a:moveTo>
                        <a:pt x="708307" y="1275642"/>
                      </a:moveTo>
                      <a:lnTo>
                        <a:pt x="1593568" y="1275642"/>
                      </a:lnTo>
                      <a:lnTo>
                        <a:pt x="1593568" y="1275644"/>
                      </a:lnTo>
                      <a:lnTo>
                        <a:pt x="1747553" y="1275644"/>
                      </a:lnTo>
                      <a:lnTo>
                        <a:pt x="1747552" y="1776591"/>
                      </a:lnTo>
                      <a:lnTo>
                        <a:pt x="521684" y="1776591"/>
                      </a:lnTo>
                      <a:close/>
                      <a:moveTo>
                        <a:pt x="0" y="1267177"/>
                      </a:moveTo>
                      <a:lnTo>
                        <a:pt x="590992" y="1267177"/>
                      </a:lnTo>
                      <a:lnTo>
                        <a:pt x="401216" y="1776591"/>
                      </a:lnTo>
                      <a:lnTo>
                        <a:pt x="0" y="1776591"/>
                      </a:lnTo>
                      <a:close/>
                      <a:moveTo>
                        <a:pt x="952755" y="619476"/>
                      </a:moveTo>
                      <a:lnTo>
                        <a:pt x="1747553" y="619476"/>
                      </a:lnTo>
                      <a:lnTo>
                        <a:pt x="1747553" y="1162753"/>
                      </a:lnTo>
                      <a:lnTo>
                        <a:pt x="750362" y="1162753"/>
                      </a:lnTo>
                      <a:close/>
                      <a:moveTo>
                        <a:pt x="0" y="619475"/>
                      </a:moveTo>
                      <a:lnTo>
                        <a:pt x="832286" y="619475"/>
                      </a:lnTo>
                      <a:lnTo>
                        <a:pt x="633048" y="1154288"/>
                      </a:lnTo>
                      <a:lnTo>
                        <a:pt x="0" y="1154288"/>
                      </a:lnTo>
                      <a:close/>
                      <a:moveTo>
                        <a:pt x="2845045" y="397620"/>
                      </a:moveTo>
                      <a:lnTo>
                        <a:pt x="2845045" y="1162755"/>
                      </a:lnTo>
                      <a:lnTo>
                        <a:pt x="1860442" y="1162755"/>
                      </a:lnTo>
                      <a:lnTo>
                        <a:pt x="1860442" y="619476"/>
                      </a:lnTo>
                      <a:lnTo>
                        <a:pt x="2116760" y="619476"/>
                      </a:lnTo>
                      <a:lnTo>
                        <a:pt x="2116760" y="615861"/>
                      </a:lnTo>
                      <a:close/>
                      <a:moveTo>
                        <a:pt x="3540752" y="189142"/>
                      </a:moveTo>
                      <a:lnTo>
                        <a:pt x="3540752" y="1162755"/>
                      </a:lnTo>
                      <a:lnTo>
                        <a:pt x="2957934" y="1162755"/>
                      </a:lnTo>
                      <a:lnTo>
                        <a:pt x="2957934" y="363792"/>
                      </a:lnTo>
                      <a:close/>
                      <a:moveTo>
                        <a:pt x="3241567" y="0"/>
                      </a:moveTo>
                      <a:lnTo>
                        <a:pt x="3540752" y="0"/>
                      </a:lnTo>
                      <a:lnTo>
                        <a:pt x="3540752" y="71294"/>
                      </a:lnTo>
                      <a:lnTo>
                        <a:pt x="3241567" y="160949"/>
                      </a:lnTo>
                      <a:close/>
                      <a:moveTo>
                        <a:pt x="2165242" y="0"/>
                      </a:moveTo>
                      <a:lnTo>
                        <a:pt x="3128678" y="0"/>
                      </a:lnTo>
                      <a:lnTo>
                        <a:pt x="3128678" y="194777"/>
                      </a:lnTo>
                      <a:lnTo>
                        <a:pt x="2165242" y="483483"/>
                      </a:lnTo>
                      <a:close/>
                      <a:moveTo>
                        <a:pt x="1183534" y="0"/>
                      </a:moveTo>
                      <a:lnTo>
                        <a:pt x="2052353" y="0"/>
                      </a:lnTo>
                      <a:lnTo>
                        <a:pt x="2052353" y="506587"/>
                      </a:lnTo>
                      <a:lnTo>
                        <a:pt x="994810" y="506587"/>
                      </a:lnTo>
                      <a:close/>
                      <a:moveTo>
                        <a:pt x="0" y="0"/>
                      </a:moveTo>
                      <a:lnTo>
                        <a:pt x="1063065" y="0"/>
                      </a:lnTo>
                      <a:lnTo>
                        <a:pt x="874342" y="506586"/>
                      </a:lnTo>
                      <a:lnTo>
                        <a:pt x="0" y="50658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Freeform: Shape 104"/>
                <p:cNvSpPr/>
                <p:nvPr/>
              </p:nvSpPr>
              <p:spPr bwMode="auto">
                <a:xfrm>
                  <a:off x="1477010" y="369316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 bwMode="auto">
                <a:xfrm>
                  <a:off x="3940810" y="228981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Freeform: Shape 107"/>
                <p:cNvSpPr/>
                <p:nvPr/>
              </p:nvSpPr>
              <p:spPr bwMode="auto">
                <a:xfrm>
                  <a:off x="1657350" y="2546350"/>
                  <a:ext cx="2597150" cy="1538816"/>
                </a:xfrm>
                <a:custGeom>
                  <a:avLst/>
                  <a:gdLst>
                    <a:gd name="connsiteX0" fmla="*/ 0 w 2597150"/>
                    <a:gd name="connsiteY0" fmla="*/ 1555750 h 1555750"/>
                    <a:gd name="connsiteX1" fmla="*/ 1517650 w 2597150"/>
                    <a:gd name="connsiteY1" fmla="*/ 1555750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55750 h 1555750"/>
                    <a:gd name="connsiteX1" fmla="*/ 1509184 w 2597150"/>
                    <a:gd name="connsiteY1" fmla="*/ 1538816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30350 h 1538816"/>
                    <a:gd name="connsiteX1" fmla="*/ 1509184 w 2597150"/>
                    <a:gd name="connsiteY1" fmla="*/ 1538816 h 1538816"/>
                    <a:gd name="connsiteX2" fmla="*/ 1517650 w 2597150"/>
                    <a:gd name="connsiteY2" fmla="*/ 895350 h 1538816"/>
                    <a:gd name="connsiteX3" fmla="*/ 2597150 w 2597150"/>
                    <a:gd name="connsiteY3" fmla="*/ 895350 h 1538816"/>
                    <a:gd name="connsiteX4" fmla="*/ 2597150 w 2597150"/>
                    <a:gd name="connsiteY4" fmla="*/ 0 h 1538816"/>
                    <a:gd name="connsiteX5" fmla="*/ 2444750 w 2597150"/>
                    <a:gd name="connsiteY5" fmla="*/ 76200 h 153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7150" h="1538816">
                      <a:moveTo>
                        <a:pt x="0" y="1530350"/>
                      </a:moveTo>
                      <a:lnTo>
                        <a:pt x="1509184" y="1538816"/>
                      </a:lnTo>
                      <a:lnTo>
                        <a:pt x="1517650" y="895350"/>
                      </a:lnTo>
                      <a:lnTo>
                        <a:pt x="2597150" y="895350"/>
                      </a:lnTo>
                      <a:lnTo>
                        <a:pt x="2597150" y="0"/>
                      </a:lnTo>
                      <a:lnTo>
                        <a:pt x="2444750" y="762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762">
                    <a:defRPr/>
                  </a:pPr>
                  <a:endParaRPr lang="en-US" sz="240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9346EB-1F9E-4A9D-A778-7E67BC45B266}"/>
              </a:ext>
            </a:extLst>
          </p:cNvPr>
          <p:cNvGrpSpPr/>
          <p:nvPr/>
        </p:nvGrpSpPr>
        <p:grpSpPr>
          <a:xfrm>
            <a:off x="2748577" y="1249169"/>
            <a:ext cx="2218314" cy="519783"/>
            <a:chOff x="2748101" y="1248859"/>
            <a:chExt cx="2218629" cy="519857"/>
          </a:xfrm>
          <a:solidFill>
            <a:schemeClr val="accent3"/>
          </a:solidFill>
        </p:grpSpPr>
        <p:sp>
          <p:nvSpPr>
            <p:cNvPr id="71" name="Freeform 83"/>
            <p:cNvSpPr/>
            <p:nvPr/>
          </p:nvSpPr>
          <p:spPr bwMode="auto">
            <a:xfrm>
              <a:off x="2748101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Speech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  <a:no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95A720-7BF4-4961-B4B6-5CAB6F0A4852}"/>
              </a:ext>
            </a:extLst>
          </p:cNvPr>
          <p:cNvGrpSpPr/>
          <p:nvPr/>
        </p:nvGrpSpPr>
        <p:grpSpPr>
          <a:xfrm>
            <a:off x="585452" y="1296064"/>
            <a:ext cx="6641593" cy="5005581"/>
            <a:chOff x="584669" y="1295761"/>
            <a:chExt cx="6642535" cy="5006291"/>
          </a:xfrm>
        </p:grpSpPr>
        <p:sp>
          <p:nvSpPr>
            <p:cNvPr id="51" name="Rectangle 50"/>
            <p:cNvSpPr/>
            <p:nvPr/>
          </p:nvSpPr>
          <p:spPr bwMode="auto">
            <a:xfrm>
              <a:off x="5008575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Callout 6"/>
            <p:cNvSpPr/>
            <p:nvPr/>
          </p:nvSpPr>
          <p:spPr bwMode="auto">
            <a:xfrm>
              <a:off x="5800725" y="1915078"/>
              <a:ext cx="1220769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Play today’s customer call recording</a:t>
              </a:r>
            </a:p>
          </p:txBody>
        </p:sp>
        <p:sp>
          <p:nvSpPr>
            <p:cNvPr id="54" name="Pentagon 53"/>
            <p:cNvSpPr/>
            <p:nvPr/>
          </p:nvSpPr>
          <p:spPr bwMode="auto">
            <a:xfrm rot="5400000">
              <a:off x="59292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Language Understanding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338208" y="4700874"/>
              <a:ext cx="1656137" cy="926427"/>
              <a:chOff x="3964499" y="3921129"/>
              <a:chExt cx="1242279" cy="6949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8696" y="3921129"/>
                <a:ext cx="259565" cy="259565"/>
                <a:chOff x="7340830" y="-949453"/>
                <a:chExt cx="1047750" cy="1047750"/>
              </a:xfrm>
            </p:grpSpPr>
            <p:sp>
              <p:nvSpPr>
                <p:cNvPr id="19" name="Isosceles Triangle 18"/>
                <p:cNvSpPr/>
                <p:nvPr/>
              </p:nvSpPr>
              <p:spPr bwMode="auto">
                <a:xfrm rot="5400000">
                  <a:off x="7641336" y="-618134"/>
                  <a:ext cx="446735" cy="385116"/>
                </a:xfrm>
                <a:prstGeom prst="triangle">
                  <a:avLst/>
                </a:prstGeom>
                <a:noFill/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7340830" y="-949453"/>
                  <a:ext cx="1047750" cy="1047750"/>
                </a:xfrm>
                <a:prstGeom prst="ellipse">
                  <a:avLst/>
                </a:prstGeom>
                <a:noFill/>
                <a:ln w="1905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297966" y="4291110"/>
                <a:ext cx="585663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 dirty="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Now Playing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64499" y="4501753"/>
                <a:ext cx="1242279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11/29/2016 Customer Call </a:t>
                </a:r>
              </a:p>
            </p:txBody>
          </p:sp>
        </p:grpSp>
        <p:sp>
          <p:nvSpPr>
            <p:cNvPr id="114" name="Pentagon 53"/>
            <p:cNvSpPr/>
            <p:nvPr/>
          </p:nvSpPr>
          <p:spPr bwMode="auto">
            <a:xfrm>
              <a:off x="5157665" y="3167162"/>
              <a:ext cx="1919410" cy="1523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Natural Language Processing</a:t>
              </a:r>
            </a:p>
          </p:txBody>
        </p:sp>
        <p:sp>
          <p:nvSpPr>
            <p:cNvPr id="115" name="TextBox 7"/>
            <p:cNvSpPr txBox="1"/>
            <p:nvPr/>
          </p:nvSpPr>
          <p:spPr>
            <a:xfrm>
              <a:off x="5125341" y="3774845"/>
              <a:ext cx="2022731" cy="826125"/>
            </a:xfrm>
            <a:prstGeom prst="rect">
              <a:avLst/>
            </a:prstGeom>
            <a:noFill/>
            <a:ln w="25400">
              <a:solidFill>
                <a:srgbClr val="6E6E73">
                  <a:lumMod val="20000"/>
                  <a:lumOff val="80000"/>
                </a:srgbClr>
              </a:solidFill>
            </a:ln>
          </p:spPr>
          <p:txBody>
            <a:bodyPr wrap="square" lIns="175686" tIns="140549" rIns="175686" bIns="140549" rtlCol="0">
              <a:spAutoFit/>
            </a:bodyPr>
            <a:lstStyle/>
            <a:p>
              <a:pPr marL="0" lvl="1" defTabSz="895900">
                <a:defRPr/>
              </a:pPr>
              <a:r>
                <a:rPr lang="en-US" sz="1174" kern="0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Intent: </a:t>
              </a:r>
              <a:r>
                <a:rPr lang="en-US" sz="1174" kern="0" err="1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PlayCall</a:t>
              </a:r>
              <a:endParaRPr lang="en-US" sz="1174" ker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lvl="1" defTabSz="895900">
                <a:defRPr/>
              </a:pPr>
              <a:r>
                <a:rPr lang="en-US" sz="1174" b="1" kern="0">
                  <a:gradFill>
                    <a:gsLst>
                      <a:gs pos="83582">
                        <a:srgbClr val="0078D7"/>
                      </a:gs>
                      <a:gs pos="62000">
                        <a:srgbClr val="0078D7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Content: Customer#</a:t>
              </a:r>
            </a:p>
            <a:p>
              <a:pPr marL="0" lvl="1" defTabSz="895900">
                <a:defRPr/>
              </a:pPr>
              <a:r>
                <a:rPr lang="en-US" sz="1174" b="1" kern="0" err="1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DateTime.date</a:t>
              </a:r>
              <a:r>
                <a:rPr lang="en-US" sz="1174" b="1" kern="0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: today</a:t>
              </a:r>
            </a:p>
          </p:txBody>
        </p:sp>
        <p:sp>
          <p:nvSpPr>
            <p:cNvPr id="84" name="Pentagon 53">
              <a:extLst>
                <a:ext uri="{FF2B5EF4-FFF2-40B4-BE49-F238E27FC236}">
                  <a16:creationId xmlns:a16="http://schemas.microsoft.com/office/drawing/2014/main" id="{446EE46E-68C1-462D-A535-AD78B1D983CD}"/>
                </a:ext>
              </a:extLst>
            </p:cNvPr>
            <p:cNvSpPr/>
            <p:nvPr/>
          </p:nvSpPr>
          <p:spPr bwMode="auto">
            <a:xfrm>
              <a:off x="2859820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to text</a:t>
              </a:r>
            </a:p>
          </p:txBody>
        </p:sp>
        <p:sp>
          <p:nvSpPr>
            <p:cNvPr id="85" name="Pentagon 53">
              <a:extLst>
                <a:ext uri="{FF2B5EF4-FFF2-40B4-BE49-F238E27FC236}">
                  <a16:creationId xmlns:a16="http://schemas.microsoft.com/office/drawing/2014/main" id="{A0FCFCE5-9B91-4B2A-AD0A-054DA5AA0348}"/>
                </a:ext>
              </a:extLst>
            </p:cNvPr>
            <p:cNvSpPr/>
            <p:nvPr/>
          </p:nvSpPr>
          <p:spPr bwMode="auto">
            <a:xfrm>
              <a:off x="584669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Image insights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C78FA-925A-4A86-A6E7-9B2F5302483B}"/>
              </a:ext>
            </a:extLst>
          </p:cNvPr>
          <p:cNvGrpSpPr/>
          <p:nvPr/>
        </p:nvGrpSpPr>
        <p:grpSpPr>
          <a:xfrm>
            <a:off x="5008730" y="1225160"/>
            <a:ext cx="2218314" cy="567800"/>
            <a:chOff x="5008575" y="1224846"/>
            <a:chExt cx="2218629" cy="567881"/>
          </a:xfrm>
          <a:solidFill>
            <a:schemeClr val="accent3"/>
          </a:solidFill>
        </p:grpSpPr>
        <p:sp>
          <p:nvSpPr>
            <p:cNvPr id="73" name="Freeform 118"/>
            <p:cNvSpPr/>
            <p:nvPr/>
          </p:nvSpPr>
          <p:spPr bwMode="auto">
            <a:xfrm>
              <a:off x="50085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Language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91D67C-CCFF-470A-9919-5BEC3E6139E0}"/>
              </a:ext>
            </a:extLst>
          </p:cNvPr>
          <p:cNvGrpSpPr/>
          <p:nvPr/>
        </p:nvGrpSpPr>
        <p:grpSpPr>
          <a:xfrm>
            <a:off x="7268880" y="1296064"/>
            <a:ext cx="2218315" cy="5005581"/>
            <a:chOff x="7269046" y="1295761"/>
            <a:chExt cx="2218630" cy="5006291"/>
          </a:xfrm>
        </p:grpSpPr>
        <p:sp>
          <p:nvSpPr>
            <p:cNvPr id="82" name="Rectangle 81"/>
            <p:cNvSpPr/>
            <p:nvPr/>
          </p:nvSpPr>
          <p:spPr bwMode="auto">
            <a:xfrm>
              <a:off x="7269046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6" name="Oval Callout 6"/>
            <p:cNvSpPr/>
            <p:nvPr/>
          </p:nvSpPr>
          <p:spPr bwMode="auto">
            <a:xfrm>
              <a:off x="8051801" y="1915078"/>
              <a:ext cx="1386366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Pair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this site?</a:t>
              </a:r>
            </a:p>
          </p:txBody>
        </p:sp>
        <p:sp>
          <p:nvSpPr>
            <p:cNvPr id="87" name="Pentagon 86"/>
            <p:cNvSpPr/>
            <p:nvPr/>
          </p:nvSpPr>
          <p:spPr bwMode="auto">
            <a:xfrm rot="5400000">
              <a:off x="818976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Maker</a:t>
              </a: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7363472" y="3178852"/>
              <a:ext cx="1673773" cy="30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Automatic extraction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questions and answers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9DC430-4802-4692-84A8-766FCDCD6B45}"/>
              </a:ext>
            </a:extLst>
          </p:cNvPr>
          <p:cNvGrpSpPr/>
          <p:nvPr/>
        </p:nvGrpSpPr>
        <p:grpSpPr>
          <a:xfrm>
            <a:off x="7268880" y="1273357"/>
            <a:ext cx="2218314" cy="517978"/>
            <a:chOff x="7269046" y="1273050"/>
            <a:chExt cx="2218629" cy="518052"/>
          </a:xfrm>
          <a:solidFill>
            <a:schemeClr val="accent3"/>
          </a:solidFill>
        </p:grpSpPr>
        <p:sp>
          <p:nvSpPr>
            <p:cNvPr id="77" name="Freeform 117"/>
            <p:cNvSpPr/>
            <p:nvPr/>
          </p:nvSpPr>
          <p:spPr bwMode="auto">
            <a:xfrm>
              <a:off x="7269046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Knowledge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  <a:noFill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F5793B-D1F0-4CC0-9EA1-9AB6E4700FA7}"/>
              </a:ext>
            </a:extLst>
          </p:cNvPr>
          <p:cNvGrpSpPr/>
          <p:nvPr/>
        </p:nvGrpSpPr>
        <p:grpSpPr>
          <a:xfrm>
            <a:off x="9529031" y="1296064"/>
            <a:ext cx="2218314" cy="5005581"/>
            <a:chOff x="9529517" y="1295761"/>
            <a:chExt cx="2218629" cy="5006291"/>
          </a:xfrm>
        </p:grpSpPr>
        <p:sp>
          <p:nvSpPr>
            <p:cNvPr id="60" name="Rectangle 59"/>
            <p:cNvSpPr/>
            <p:nvPr/>
          </p:nvSpPr>
          <p:spPr bwMode="auto">
            <a:xfrm>
              <a:off x="9529517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Callout 6"/>
            <p:cNvSpPr/>
            <p:nvPr/>
          </p:nvSpPr>
          <p:spPr bwMode="auto">
            <a:xfrm>
              <a:off x="10335284" y="1915078"/>
              <a:ext cx="1297915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Search for ‘fraud prevention’ </a:t>
              </a:r>
            </a:p>
          </p:txBody>
        </p:sp>
        <p:sp>
          <p:nvSpPr>
            <p:cNvPr id="65" name="Pentagon 64"/>
            <p:cNvSpPr/>
            <p:nvPr/>
          </p:nvSpPr>
          <p:spPr bwMode="auto">
            <a:xfrm rot="5400000">
              <a:off x="1045023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Bing News Search</a:t>
              </a:r>
            </a:p>
          </p:txBody>
        </p:sp>
        <p:sp>
          <p:nvSpPr>
            <p:cNvPr id="107" name="TextBox 7"/>
            <p:cNvSpPr txBox="1"/>
            <p:nvPr/>
          </p:nvSpPr>
          <p:spPr>
            <a:xfrm>
              <a:off x="9663679" y="3165269"/>
              <a:ext cx="1462147" cy="1523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web search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9999370" y="3458042"/>
              <a:ext cx="1697727" cy="5568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Information Communications  Media Market News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It also investigates the top three expected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Fraud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Detection and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Prevention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programs, in terms of demand in key markets…</a:t>
              </a: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2"/>
            <a:srcRect l="845" t="1241" r="88392" b="81775"/>
            <a:stretch/>
          </p:blipFill>
          <p:spPr>
            <a:xfrm>
              <a:off x="9580984" y="3458042"/>
              <a:ext cx="422013" cy="557882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0" name="Rectangle 119"/>
            <p:cNvSpPr/>
            <p:nvPr/>
          </p:nvSpPr>
          <p:spPr bwMode="auto">
            <a:xfrm>
              <a:off x="9999370" y="4130613"/>
              <a:ext cx="1697727" cy="5679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Big Question: In-House or Outsourced Fraud Protection?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First, let’s point out that there is not one absolute answer—there are “pros” and “cons”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to each. Those who favor in-house…</a:t>
              </a: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2"/>
            <a:srcRect l="844" t="22054" r="89166" b="61662"/>
            <a:stretch/>
          </p:blipFill>
          <p:spPr>
            <a:xfrm>
              <a:off x="9580984" y="4130614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2" name="Rectangle 121"/>
            <p:cNvSpPr/>
            <p:nvPr/>
          </p:nvSpPr>
          <p:spPr bwMode="auto">
            <a:xfrm>
              <a:off x="9998417" y="4803186"/>
              <a:ext cx="1698680" cy="5699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How to Protect Your Business from Online Fraud this Holiday Season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Michael heads fraud prevention tool. Online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and mobile shopping are expected to continue growing apace…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 rotWithShape="1">
            <a:blip r:embed="rId12"/>
            <a:srcRect l="4065" t="62663" r="85945" b="21053"/>
            <a:stretch/>
          </p:blipFill>
          <p:spPr>
            <a:xfrm>
              <a:off x="9580984" y="4803186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3E73CA-2CBC-462F-85F7-9E07A0AA800A}"/>
              </a:ext>
            </a:extLst>
          </p:cNvPr>
          <p:cNvGrpSpPr/>
          <p:nvPr/>
        </p:nvGrpSpPr>
        <p:grpSpPr>
          <a:xfrm>
            <a:off x="9529031" y="1187941"/>
            <a:ext cx="2299769" cy="649442"/>
            <a:chOff x="9529517" y="1187622"/>
            <a:chExt cx="2300095" cy="649534"/>
          </a:xfrm>
          <a:solidFill>
            <a:schemeClr val="accent3"/>
          </a:solidFill>
        </p:grpSpPr>
        <p:sp>
          <p:nvSpPr>
            <p:cNvPr id="83" name="Freeform 97"/>
            <p:cNvSpPr/>
            <p:nvPr/>
          </p:nvSpPr>
          <p:spPr bwMode="auto">
            <a:xfrm>
              <a:off x="9529517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Search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  <a:noFill/>
          </p:spPr>
        </p:pic>
      </p:grpSp>
      <p:sp>
        <p:nvSpPr>
          <p:cNvPr id="101" name="speech_2">
            <a:extLst>
              <a:ext uri="{FF2B5EF4-FFF2-40B4-BE49-F238E27FC236}">
                <a16:creationId xmlns:a16="http://schemas.microsoft.com/office/drawing/2014/main" id="{70D6585B-3D52-4BED-8DF7-B8F5DE69A7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040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4" name="speech_2">
            <a:extLst>
              <a:ext uri="{FF2B5EF4-FFF2-40B4-BE49-F238E27FC236}">
                <a16:creationId xmlns:a16="http://schemas.microsoft.com/office/drawing/2014/main" id="{76FDF5A3-A12A-4FFC-A80E-F5214C66A9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87706" y="2032646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7" name="speech_2">
            <a:extLst>
              <a:ext uri="{FF2B5EF4-FFF2-40B4-BE49-F238E27FC236}">
                <a16:creationId xmlns:a16="http://schemas.microsoft.com/office/drawing/2014/main" id="{77A4BCF8-3147-4FEE-8785-0D7F10F2B6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7554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30" name="speech_2">
            <a:extLst>
              <a:ext uri="{FF2B5EF4-FFF2-40B4-BE49-F238E27FC236}">
                <a16:creationId xmlns:a16="http://schemas.microsoft.com/office/drawing/2014/main" id="{E0392146-F6D4-4EAE-A4C2-32E2961614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276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196353-E5AF-4679-9F0A-B541719F9F51}"/>
              </a:ext>
            </a:extLst>
          </p:cNvPr>
          <p:cNvGrpSpPr/>
          <p:nvPr/>
        </p:nvGrpSpPr>
        <p:grpSpPr>
          <a:xfrm>
            <a:off x="2887064" y="2024709"/>
            <a:ext cx="932785" cy="2093903"/>
            <a:chOff x="2886608" y="2024510"/>
            <a:chExt cx="932917" cy="2094200"/>
          </a:xfrm>
        </p:grpSpPr>
        <p:sp>
          <p:nvSpPr>
            <p:cNvPr id="111" name="speech_2">
              <a:extLst>
                <a:ext uri="{FF2B5EF4-FFF2-40B4-BE49-F238E27FC236}">
                  <a16:creationId xmlns:a16="http://schemas.microsoft.com/office/drawing/2014/main" id="{938B8581-647F-4794-98A4-EA73D5FDA2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2024510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35" name="speech_2">
              <a:extLst>
                <a:ext uri="{FF2B5EF4-FFF2-40B4-BE49-F238E27FC236}">
                  <a16:creationId xmlns:a16="http://schemas.microsoft.com/office/drawing/2014/main" id="{D3698E87-DCC2-45A8-9FD0-867702C3E5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36794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3" name="speech_2">
              <a:extLst>
                <a:ext uri="{FF2B5EF4-FFF2-40B4-BE49-F238E27FC236}">
                  <a16:creationId xmlns:a16="http://schemas.microsoft.com/office/drawing/2014/main" id="{1169166E-C8E3-4469-B5B3-E89F861884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29483" y="37937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solidFill>
              <a:srgbClr val="F9F9F9"/>
            </a:solidFill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4" name="arrow_15">
              <a:extLst>
                <a:ext uri="{FF2B5EF4-FFF2-40B4-BE49-F238E27FC236}">
                  <a16:creationId xmlns:a16="http://schemas.microsoft.com/office/drawing/2014/main" id="{415DFA54-1986-471D-9B2C-0BA603CF95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48999" y="3790783"/>
              <a:ext cx="270526" cy="269296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1E3BA0-90C0-4D61-BC1B-84F513C059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42" b="1269"/>
          <a:stretch/>
        </p:blipFill>
        <p:spPr>
          <a:xfrm>
            <a:off x="7411356" y="3676433"/>
            <a:ext cx="1875656" cy="18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v="urn:schemas-microsoft-com:vml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-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0.04189 L -2.5E-6 4.8148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.04189 L 3.95833E-6 4.81481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0.04189 L -2.91667E-6 4.81481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24" grpId="0" animBg="1"/>
      <p:bldP spid="124" grpId="1" animBg="1"/>
      <p:bldP spid="127" grpId="0" animBg="1"/>
      <p:bldP spid="127" grpId="1" animBg="1"/>
      <p:bldP spid="130" grpId="0" animBg="1"/>
      <p:bldP spid="1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57442" y="1549647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252947" y="2511157"/>
            <a:ext cx="7324412" cy="11010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 Semibold"/>
                <a:cs typeface="Segoe UI Semilight" panose="020B0402040204020203" pitchFamily="34" charset="0"/>
              </a:rPr>
              <a:t>Create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 AI - Infrastructure and Tools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79" name="Oval 78"/>
          <p:cNvSpPr/>
          <p:nvPr/>
        </p:nvSpPr>
        <p:spPr bwMode="auto">
          <a:xfrm>
            <a:off x="-1744805" y="2415002"/>
            <a:ext cx="124486" cy="12448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-1955878" y="1489304"/>
            <a:ext cx="546632" cy="546632"/>
            <a:chOff x="1990795" y="2892107"/>
            <a:chExt cx="557672" cy="557672"/>
          </a:xfrm>
        </p:grpSpPr>
        <p:sp>
          <p:nvSpPr>
            <p:cNvPr id="81" name="Freeform: Shape 8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2" name="Freeform: Shape 8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solidFill>
              <a:srgbClr val="BFBFBF">
                <a:alpha val="50000"/>
              </a:srgb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CAC21-F8AE-4A78-9FD9-7DD9CF2613F4}"/>
              </a:ext>
            </a:extLst>
          </p:cNvPr>
          <p:cNvSpPr/>
          <p:nvPr/>
        </p:nvSpPr>
        <p:spPr bwMode="auto">
          <a:xfrm>
            <a:off x="6048998" y="363181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Science Process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B38673-232F-44F6-9D50-F43AA1FDE253}"/>
              </a:ext>
            </a:extLst>
          </p:cNvPr>
          <p:cNvSpPr/>
          <p:nvPr/>
        </p:nvSpPr>
        <p:spPr bwMode="auto">
          <a:xfrm>
            <a:off x="6048998" y="3900686"/>
            <a:ext cx="3704958" cy="15817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Pretrained Models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Databricks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Services and Frameworks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05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6637" y="122473"/>
            <a:ext cx="3464308" cy="2172429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The Data Science Process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867B6B-6CE2-4CCD-9DDE-E0294B6AD2DE}"/>
              </a:ext>
            </a:extLst>
          </p:cNvPr>
          <p:cNvGrpSpPr/>
          <p:nvPr/>
        </p:nvGrpSpPr>
        <p:grpSpPr>
          <a:xfrm>
            <a:off x="4153855" y="219679"/>
            <a:ext cx="7871510" cy="1253875"/>
            <a:chOff x="4237148" y="223587"/>
            <a:chExt cx="8029350" cy="12790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A6F64A7-C848-49A8-8CB2-54AA232D1BAA}"/>
                </a:ext>
              </a:extLst>
            </p:cNvPr>
            <p:cNvSpPr/>
            <p:nvPr/>
          </p:nvSpPr>
          <p:spPr>
            <a:xfrm>
              <a:off x="8512672" y="351489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8" rIns="291749" bIns="170359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Define Objectives</a:t>
              </a:r>
            </a:p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Identify Data Sources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C17F03-0010-4637-8A2B-C1746003B107}"/>
                </a:ext>
              </a:extLst>
            </p:cNvPr>
            <p:cNvSpPr/>
            <p:nvPr/>
          </p:nvSpPr>
          <p:spPr>
            <a:xfrm>
              <a:off x="4237148" y="223587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Business Understanding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042677-23FE-4BB1-8004-A6A072A0E851}"/>
              </a:ext>
            </a:extLst>
          </p:cNvPr>
          <p:cNvGrpSpPr/>
          <p:nvPr/>
        </p:nvGrpSpPr>
        <p:grpSpPr>
          <a:xfrm>
            <a:off x="4153855" y="1536248"/>
            <a:ext cx="7871510" cy="1253875"/>
            <a:chOff x="4237148" y="1566556"/>
            <a:chExt cx="8029350" cy="12790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A7A4E3-2CC2-469A-BA6F-54F366368FEA}"/>
                </a:ext>
              </a:extLst>
            </p:cNvPr>
            <p:cNvSpPr/>
            <p:nvPr/>
          </p:nvSpPr>
          <p:spPr>
            <a:xfrm>
              <a:off x="8512672" y="1677897"/>
              <a:ext cx="3753826" cy="1056337"/>
            </a:xfrm>
            <a:custGeom>
              <a:avLst/>
              <a:gdLst>
                <a:gd name="connsiteX0" fmla="*/ 176060 w 1056336"/>
                <a:gd name="connsiteY0" fmla="*/ 0 h 3753825"/>
                <a:gd name="connsiteX1" fmla="*/ 880276 w 1056336"/>
                <a:gd name="connsiteY1" fmla="*/ 0 h 3753825"/>
                <a:gd name="connsiteX2" fmla="*/ 1056336 w 1056336"/>
                <a:gd name="connsiteY2" fmla="*/ 176060 h 3753825"/>
                <a:gd name="connsiteX3" fmla="*/ 1056336 w 1056336"/>
                <a:gd name="connsiteY3" fmla="*/ 3753825 h 3753825"/>
                <a:gd name="connsiteX4" fmla="*/ 1056336 w 1056336"/>
                <a:gd name="connsiteY4" fmla="*/ 3753825 h 3753825"/>
                <a:gd name="connsiteX5" fmla="*/ 0 w 1056336"/>
                <a:gd name="connsiteY5" fmla="*/ 3753825 h 3753825"/>
                <a:gd name="connsiteX6" fmla="*/ 0 w 1056336"/>
                <a:gd name="connsiteY6" fmla="*/ 3753825 h 3753825"/>
                <a:gd name="connsiteX7" fmla="*/ 0 w 1056336"/>
                <a:gd name="connsiteY7" fmla="*/ 176060 h 3753825"/>
                <a:gd name="connsiteX8" fmla="*/ 176060 w 1056336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6336" h="3753825">
                  <a:moveTo>
                    <a:pt x="1056336" y="625653"/>
                  </a:moveTo>
                  <a:lnTo>
                    <a:pt x="1056336" y="3128172"/>
                  </a:lnTo>
                  <a:cubicBezTo>
                    <a:pt x="1056336" y="3473709"/>
                    <a:pt x="1034154" y="3753823"/>
                    <a:pt x="1006792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006792" y="2"/>
                  </a:lnTo>
                  <a:cubicBezTo>
                    <a:pt x="1034154" y="2"/>
                    <a:pt x="1056336" y="280116"/>
                    <a:pt x="1056336" y="625653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1943" rIns="293334" bIns="171944" numCol="1" spcCol="1270" anchor="ctr" anchorCtr="0">
              <a:noAutofit/>
            </a:bodyPr>
            <a:lstStyle/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Ingest Data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Explore Data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Update Data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4F3FFF-6831-4E92-823B-120476C9332A}"/>
                </a:ext>
              </a:extLst>
            </p:cNvPr>
            <p:cNvSpPr/>
            <p:nvPr/>
          </p:nvSpPr>
          <p:spPr>
            <a:xfrm>
              <a:off x="4237148" y="1566556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Data Acquisition and Understanding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BAAE7B-A815-4EA2-889C-C52C53A71FA8}"/>
              </a:ext>
            </a:extLst>
          </p:cNvPr>
          <p:cNvGrpSpPr/>
          <p:nvPr/>
        </p:nvGrpSpPr>
        <p:grpSpPr>
          <a:xfrm>
            <a:off x="4153855" y="2852818"/>
            <a:ext cx="7871510" cy="1253875"/>
            <a:chOff x="4237148" y="2909526"/>
            <a:chExt cx="8029350" cy="12790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67556C-CCD6-42CC-98ED-761F4EE47073}"/>
                </a:ext>
              </a:extLst>
            </p:cNvPr>
            <p:cNvSpPr/>
            <p:nvPr/>
          </p:nvSpPr>
          <p:spPr>
            <a:xfrm>
              <a:off x="8512672" y="3037427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Feature Selection</a:t>
              </a:r>
            </a:p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Create and Train Model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96BDBA-1102-45A2-B3D6-394D9B2E7D2F}"/>
                </a:ext>
              </a:extLst>
            </p:cNvPr>
            <p:cNvSpPr/>
            <p:nvPr/>
          </p:nvSpPr>
          <p:spPr>
            <a:xfrm>
              <a:off x="4237148" y="2909526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Modeling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8CA2D-F1E8-40C9-8A9C-4FD93FE5BAF7}"/>
              </a:ext>
            </a:extLst>
          </p:cNvPr>
          <p:cNvGrpSpPr/>
          <p:nvPr/>
        </p:nvGrpSpPr>
        <p:grpSpPr>
          <a:xfrm>
            <a:off x="4153855" y="4169387"/>
            <a:ext cx="7871510" cy="1253875"/>
            <a:chOff x="4237148" y="4252495"/>
            <a:chExt cx="8029350" cy="12790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F69D13-A340-41B5-9864-929622BEA612}"/>
                </a:ext>
              </a:extLst>
            </p:cNvPr>
            <p:cNvSpPr/>
            <p:nvPr/>
          </p:nvSpPr>
          <p:spPr>
            <a:xfrm>
              <a:off x="8512672" y="4380397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Operationalize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FCC2B-7150-4F73-B60B-851E731DD4EF}"/>
                </a:ext>
              </a:extLst>
            </p:cNvPr>
            <p:cNvSpPr/>
            <p:nvPr/>
          </p:nvSpPr>
          <p:spPr>
            <a:xfrm>
              <a:off x="4237148" y="4252495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Deployment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FA93B-FB84-4377-AD76-70CE741DABC9}"/>
              </a:ext>
            </a:extLst>
          </p:cNvPr>
          <p:cNvGrpSpPr/>
          <p:nvPr/>
        </p:nvGrpSpPr>
        <p:grpSpPr>
          <a:xfrm>
            <a:off x="4153855" y="5485957"/>
            <a:ext cx="7871510" cy="1253875"/>
            <a:chOff x="4237148" y="5595465"/>
            <a:chExt cx="8029350" cy="12790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B79DC6-4330-4BBA-BAFD-964F673A0E4F}"/>
                </a:ext>
              </a:extLst>
            </p:cNvPr>
            <p:cNvSpPr/>
            <p:nvPr/>
          </p:nvSpPr>
          <p:spPr>
            <a:xfrm>
              <a:off x="8512672" y="5723366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Testing and Validation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Handoff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Re-train and re-score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1B13C59-B08A-4386-9862-F13E3A9C8FF5}"/>
                </a:ext>
              </a:extLst>
            </p:cNvPr>
            <p:cNvSpPr/>
            <p:nvPr/>
          </p:nvSpPr>
          <p:spPr>
            <a:xfrm>
              <a:off x="4237148" y="5595465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Customer Acceptance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986ABD-177B-CF43-B082-FAA2B353A788}"/>
              </a:ext>
            </a:extLst>
          </p:cNvPr>
          <p:cNvSpPr/>
          <p:nvPr/>
        </p:nvSpPr>
        <p:spPr>
          <a:xfrm>
            <a:off x="166636" y="5860129"/>
            <a:ext cx="3128148" cy="75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13" dirty="0" err="1">
                <a:solidFill>
                  <a:srgbClr val="D83B01"/>
                </a:solidFill>
                <a:latin typeface="Segoe UI"/>
              </a:rPr>
              <a:t>aka.ms</a:t>
            </a:r>
            <a:r>
              <a:rPr lang="en-US" sz="4313" dirty="0">
                <a:solidFill>
                  <a:srgbClr val="D83B01"/>
                </a:solidFill>
                <a:latin typeface="Segoe UI"/>
              </a:rPr>
              <a:t>/</a:t>
            </a:r>
            <a:r>
              <a:rPr lang="en-US" sz="4313" dirty="0" err="1">
                <a:solidFill>
                  <a:srgbClr val="D83B01"/>
                </a:solidFill>
                <a:latin typeface="Segoe UI"/>
              </a:rPr>
              <a:t>tdsp</a:t>
            </a:r>
            <a:endParaRPr lang="en-US" sz="4313" dirty="0">
              <a:solidFill>
                <a:srgbClr val="D83B0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37334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626011" y="231523"/>
            <a:ext cx="11018520" cy="724143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Machine Learning on Azure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9DACD66-9ABE-4D02-A164-A71D29E9DD5D}"/>
              </a:ext>
            </a:extLst>
          </p:cNvPr>
          <p:cNvSpPr/>
          <p:nvPr/>
        </p:nvSpPr>
        <p:spPr bwMode="auto">
          <a:xfrm>
            <a:off x="587522" y="128228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Sophisticated pretrained models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To accelerate solution development with easy to use pretrained models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24F5600-D8EA-4EA6-82AC-B2C9608DDA7B}"/>
              </a:ext>
            </a:extLst>
          </p:cNvPr>
          <p:cNvSpPr/>
          <p:nvPr/>
        </p:nvSpPr>
        <p:spPr bwMode="auto">
          <a:xfrm>
            <a:off x="587522" y="388978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Productive services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Empower your development teams</a:t>
            </a:r>
            <a:br>
              <a:rPr lang="en-US" sz="1800" dirty="0">
                <a:solidFill>
                  <a:srgbClr val="D83B01"/>
                </a:solidFill>
                <a:latin typeface="Segoe UI"/>
                <a:cs typeface="Segoe UI" pitchFamily="34" charset="0"/>
              </a:rPr>
            </a:br>
            <a:endParaRPr lang="en-US" sz="1800" dirty="0">
              <a:solidFill>
                <a:srgbClr val="D83B0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1950791-F330-44DE-900D-41BC51CE93FC}"/>
              </a:ext>
            </a:extLst>
          </p:cNvPr>
          <p:cNvSpPr/>
          <p:nvPr/>
        </p:nvSpPr>
        <p:spPr bwMode="auto">
          <a:xfrm>
            <a:off x="587522" y="5212940"/>
            <a:ext cx="6422311" cy="1124490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Powerful infrastructure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Accelerate time to value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1D4DFB8-7066-410C-A7C1-9D4509F3DE1F}"/>
              </a:ext>
            </a:extLst>
          </p:cNvPr>
          <p:cNvSpPr/>
          <p:nvPr/>
        </p:nvSpPr>
        <p:spPr bwMode="auto">
          <a:xfrm>
            <a:off x="7009832" y="1282285"/>
            <a:ext cx="4747596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145ECC-C1EB-4947-8C9B-915FA53B745F}"/>
              </a:ext>
            </a:extLst>
          </p:cNvPr>
          <p:cNvSpPr/>
          <p:nvPr/>
        </p:nvSpPr>
        <p:spPr bwMode="auto">
          <a:xfrm>
            <a:off x="7009832" y="3889785"/>
            <a:ext cx="4747597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77E78C-A457-48FA-A784-613193EC26CA}"/>
              </a:ext>
            </a:extLst>
          </p:cNvPr>
          <p:cNvSpPr/>
          <p:nvPr/>
        </p:nvSpPr>
        <p:spPr bwMode="auto">
          <a:xfrm>
            <a:off x="7009832" y="5212941"/>
            <a:ext cx="4747595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BB510E-A474-4D3E-BAAC-FB742F20EC1A}"/>
              </a:ext>
            </a:extLst>
          </p:cNvPr>
          <p:cNvSpPr txBox="1"/>
          <p:nvPr/>
        </p:nvSpPr>
        <p:spPr>
          <a:xfrm>
            <a:off x="7179372" y="1882126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E57E89-6E30-4193-B9DD-50224848504C}"/>
              </a:ext>
            </a:extLst>
          </p:cNvPr>
          <p:cNvSpPr txBox="1"/>
          <p:nvPr/>
        </p:nvSpPr>
        <p:spPr>
          <a:xfrm>
            <a:off x="8418276" y="1882126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16DE4BB-7138-449B-82AC-DB5D1D3558B5}"/>
              </a:ext>
            </a:extLst>
          </p:cNvPr>
          <p:cNvSpPr txBox="1"/>
          <p:nvPr/>
        </p:nvSpPr>
        <p:spPr>
          <a:xfrm>
            <a:off x="9634962" y="1882126"/>
            <a:ext cx="753031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4FF396-5408-462F-978E-F2D4606CC4E1}"/>
              </a:ext>
            </a:extLst>
          </p:cNvPr>
          <p:cNvSpPr txBox="1"/>
          <p:nvPr/>
        </p:nvSpPr>
        <p:spPr>
          <a:xfrm>
            <a:off x="10850258" y="1882126"/>
            <a:ext cx="744510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9E15380-1225-4AF2-A727-E6F431CFE846}"/>
              </a:ext>
            </a:extLst>
          </p:cNvPr>
          <p:cNvGrpSpPr/>
          <p:nvPr/>
        </p:nvGrpSpPr>
        <p:grpSpPr>
          <a:xfrm>
            <a:off x="7605442" y="4073610"/>
            <a:ext cx="432742" cy="480921"/>
            <a:chOff x="2378131" y="1581496"/>
            <a:chExt cx="552649" cy="614178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93B8DC6-6D82-4EA1-A0C2-EF6979FE8526}"/>
                </a:ext>
              </a:extLst>
            </p:cNvPr>
            <p:cNvSpPr/>
            <p:nvPr/>
          </p:nvSpPr>
          <p:spPr>
            <a:xfrm>
              <a:off x="2379057" y="1581496"/>
              <a:ext cx="551723" cy="311303"/>
            </a:xfrm>
            <a:custGeom>
              <a:avLst/>
              <a:gdLst>
                <a:gd name="connsiteX0" fmla="*/ 52815 w 278466"/>
                <a:gd name="connsiteY0" fmla="*/ 107833 h 157123"/>
                <a:gd name="connsiteX1" fmla="*/ 108042 w 278466"/>
                <a:gd name="connsiteY1" fmla="*/ 139569 h 157123"/>
                <a:gd name="connsiteX2" fmla="*/ 139156 w 278466"/>
                <a:gd name="connsiteY2" fmla="*/ 156526 h 157123"/>
                <a:gd name="connsiteX3" fmla="*/ 171203 w 278466"/>
                <a:gd name="connsiteY3" fmla="*/ 139413 h 157123"/>
                <a:gd name="connsiteX4" fmla="*/ 217406 w 278466"/>
                <a:gd name="connsiteY4" fmla="*/ 113278 h 157123"/>
                <a:gd name="connsiteX5" fmla="*/ 271699 w 278466"/>
                <a:gd name="connsiteY5" fmla="*/ 82009 h 157123"/>
                <a:gd name="connsiteX6" fmla="*/ 277922 w 278466"/>
                <a:gd name="connsiteY6" fmla="*/ 79519 h 157123"/>
                <a:gd name="connsiteX7" fmla="*/ 275122 w 278466"/>
                <a:gd name="connsiteY7" fmla="*/ 77186 h 157123"/>
                <a:gd name="connsiteX8" fmla="*/ 196560 w 278466"/>
                <a:gd name="connsiteY8" fmla="*/ 32382 h 157123"/>
                <a:gd name="connsiteX9" fmla="*/ 144289 w 278466"/>
                <a:gd name="connsiteY9" fmla="*/ 2825 h 157123"/>
                <a:gd name="connsiteX10" fmla="*/ 134489 w 278466"/>
                <a:gd name="connsiteY10" fmla="*/ 2669 h 157123"/>
                <a:gd name="connsiteX11" fmla="*/ 71483 w 278466"/>
                <a:gd name="connsiteY11" fmla="*/ 38605 h 157123"/>
                <a:gd name="connsiteX12" fmla="*/ 5056 w 278466"/>
                <a:gd name="connsiteY12" fmla="*/ 76097 h 157123"/>
                <a:gd name="connsiteX13" fmla="*/ 1167 w 278466"/>
                <a:gd name="connsiteY13" fmla="*/ 79364 h 157123"/>
                <a:gd name="connsiteX14" fmla="*/ 21546 w 278466"/>
                <a:gd name="connsiteY14" fmla="*/ 90098 h 157123"/>
                <a:gd name="connsiteX15" fmla="*/ 33680 w 278466"/>
                <a:gd name="connsiteY15" fmla="*/ 96787 h 157123"/>
                <a:gd name="connsiteX16" fmla="*/ 52815 w 278466"/>
                <a:gd name="connsiteY16" fmla="*/ 107833 h 1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466" h="157123">
                  <a:moveTo>
                    <a:pt x="52815" y="107833"/>
                  </a:moveTo>
                  <a:cubicBezTo>
                    <a:pt x="70550" y="119500"/>
                    <a:pt x="89529" y="129146"/>
                    <a:pt x="108042" y="139569"/>
                  </a:cubicBezTo>
                  <a:cubicBezTo>
                    <a:pt x="118309" y="145325"/>
                    <a:pt x="128266" y="151703"/>
                    <a:pt x="139156" y="156526"/>
                  </a:cubicBezTo>
                  <a:cubicBezTo>
                    <a:pt x="150356" y="151859"/>
                    <a:pt x="160468" y="145169"/>
                    <a:pt x="171203" y="139413"/>
                  </a:cubicBezTo>
                  <a:cubicBezTo>
                    <a:pt x="186759" y="131012"/>
                    <a:pt x="202472" y="122767"/>
                    <a:pt x="217406" y="113278"/>
                  </a:cubicBezTo>
                  <a:cubicBezTo>
                    <a:pt x="235141" y="102077"/>
                    <a:pt x="253809" y="92898"/>
                    <a:pt x="271699" y="82009"/>
                  </a:cubicBezTo>
                  <a:cubicBezTo>
                    <a:pt x="273566" y="80764"/>
                    <a:pt x="275589" y="79364"/>
                    <a:pt x="277922" y="79519"/>
                  </a:cubicBezTo>
                  <a:cubicBezTo>
                    <a:pt x="277767" y="77808"/>
                    <a:pt x="276211" y="77653"/>
                    <a:pt x="275122" y="77186"/>
                  </a:cubicBezTo>
                  <a:cubicBezTo>
                    <a:pt x="249142" y="61940"/>
                    <a:pt x="222229" y="48250"/>
                    <a:pt x="196560" y="32382"/>
                  </a:cubicBezTo>
                  <a:cubicBezTo>
                    <a:pt x="179603" y="21804"/>
                    <a:pt x="161713" y="12781"/>
                    <a:pt x="144289" y="2825"/>
                  </a:cubicBezTo>
                  <a:cubicBezTo>
                    <a:pt x="140867" y="802"/>
                    <a:pt x="138067" y="491"/>
                    <a:pt x="134489" y="2669"/>
                  </a:cubicBezTo>
                  <a:cubicBezTo>
                    <a:pt x="113642" y="14803"/>
                    <a:pt x="92330" y="26004"/>
                    <a:pt x="71483" y="38605"/>
                  </a:cubicBezTo>
                  <a:cubicBezTo>
                    <a:pt x="49704" y="51828"/>
                    <a:pt x="27147" y="63652"/>
                    <a:pt x="5056" y="76097"/>
                  </a:cubicBezTo>
                  <a:cubicBezTo>
                    <a:pt x="3656" y="76875"/>
                    <a:pt x="1478" y="77030"/>
                    <a:pt x="1167" y="79364"/>
                  </a:cubicBezTo>
                  <a:cubicBezTo>
                    <a:pt x="8323" y="82320"/>
                    <a:pt x="14857" y="86209"/>
                    <a:pt x="21546" y="90098"/>
                  </a:cubicBezTo>
                  <a:cubicBezTo>
                    <a:pt x="25591" y="92432"/>
                    <a:pt x="29480" y="94765"/>
                    <a:pt x="33680" y="96787"/>
                  </a:cubicBezTo>
                  <a:cubicBezTo>
                    <a:pt x="40059" y="100210"/>
                    <a:pt x="46593" y="103788"/>
                    <a:pt x="52815" y="10783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C452CEE-D576-466E-A44E-AD039F664C31}"/>
                </a:ext>
              </a:extLst>
            </p:cNvPr>
            <p:cNvSpPr/>
            <p:nvPr/>
          </p:nvSpPr>
          <p:spPr>
            <a:xfrm>
              <a:off x="2378440" y="1887144"/>
              <a:ext cx="551723" cy="209589"/>
            </a:xfrm>
            <a:custGeom>
              <a:avLst/>
              <a:gdLst>
                <a:gd name="connsiteX0" fmla="*/ 113331 w 278466"/>
                <a:gd name="connsiteY0" fmla="*/ 91241 h 105786"/>
                <a:gd name="connsiteX1" fmla="*/ 139467 w 278466"/>
                <a:gd name="connsiteY1" fmla="*/ 105864 h 105786"/>
                <a:gd name="connsiteX2" fmla="*/ 203716 w 278466"/>
                <a:gd name="connsiteY2" fmla="*/ 69928 h 105786"/>
                <a:gd name="connsiteX3" fmla="*/ 256454 w 278466"/>
                <a:gd name="connsiteY3" fmla="*/ 40525 h 105786"/>
                <a:gd name="connsiteX4" fmla="*/ 277767 w 278466"/>
                <a:gd name="connsiteY4" fmla="*/ 27769 h 105786"/>
                <a:gd name="connsiteX5" fmla="*/ 273877 w 278466"/>
                <a:gd name="connsiteY5" fmla="*/ 24969 h 105786"/>
                <a:gd name="connsiteX6" fmla="*/ 231407 w 278466"/>
                <a:gd name="connsiteY6" fmla="*/ 1167 h 105786"/>
                <a:gd name="connsiteX7" fmla="*/ 195316 w 278466"/>
                <a:gd name="connsiteY7" fmla="*/ 20924 h 105786"/>
                <a:gd name="connsiteX8" fmla="*/ 143511 w 278466"/>
                <a:gd name="connsiteY8" fmla="*/ 50948 h 105786"/>
                <a:gd name="connsiteX9" fmla="*/ 142578 w 278466"/>
                <a:gd name="connsiteY9" fmla="*/ 51415 h 105786"/>
                <a:gd name="connsiteX10" fmla="*/ 139467 w 278466"/>
                <a:gd name="connsiteY10" fmla="*/ 52504 h 105786"/>
                <a:gd name="connsiteX11" fmla="*/ 98552 w 278466"/>
                <a:gd name="connsiteY11" fmla="*/ 29169 h 105786"/>
                <a:gd name="connsiteX12" fmla="*/ 50482 w 278466"/>
                <a:gd name="connsiteY12" fmla="*/ 2256 h 105786"/>
                <a:gd name="connsiteX13" fmla="*/ 47682 w 278466"/>
                <a:gd name="connsiteY13" fmla="*/ 1322 h 105786"/>
                <a:gd name="connsiteX14" fmla="*/ 4123 w 278466"/>
                <a:gd name="connsiteY14" fmla="*/ 25746 h 105786"/>
                <a:gd name="connsiteX15" fmla="*/ 1167 w 278466"/>
                <a:gd name="connsiteY15" fmla="*/ 28080 h 105786"/>
                <a:gd name="connsiteX16" fmla="*/ 29947 w 278466"/>
                <a:gd name="connsiteY16" fmla="*/ 45037 h 105786"/>
                <a:gd name="connsiteX17" fmla="*/ 59194 w 278466"/>
                <a:gd name="connsiteY17" fmla="*/ 61216 h 105786"/>
                <a:gd name="connsiteX18" fmla="*/ 113331 w 278466"/>
                <a:gd name="connsiteY18" fmla="*/ 91241 h 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466" h="105786">
                  <a:moveTo>
                    <a:pt x="113331" y="91241"/>
                  </a:moveTo>
                  <a:cubicBezTo>
                    <a:pt x="122043" y="96063"/>
                    <a:pt x="130755" y="101041"/>
                    <a:pt x="139467" y="105864"/>
                  </a:cubicBezTo>
                  <a:cubicBezTo>
                    <a:pt x="160935" y="93885"/>
                    <a:pt x="182248" y="81906"/>
                    <a:pt x="203716" y="69928"/>
                  </a:cubicBezTo>
                  <a:cubicBezTo>
                    <a:pt x="221295" y="60127"/>
                    <a:pt x="238875" y="50171"/>
                    <a:pt x="256454" y="40525"/>
                  </a:cubicBezTo>
                  <a:cubicBezTo>
                    <a:pt x="263766" y="36636"/>
                    <a:pt x="270455" y="31658"/>
                    <a:pt x="277767" y="27769"/>
                  </a:cubicBezTo>
                  <a:cubicBezTo>
                    <a:pt x="276833" y="26213"/>
                    <a:pt x="275122" y="25746"/>
                    <a:pt x="273877" y="24969"/>
                  </a:cubicBezTo>
                  <a:cubicBezTo>
                    <a:pt x="259721" y="17035"/>
                    <a:pt x="245564" y="9101"/>
                    <a:pt x="231407" y="1167"/>
                  </a:cubicBezTo>
                  <a:cubicBezTo>
                    <a:pt x="218962" y="7078"/>
                    <a:pt x="207294" y="14234"/>
                    <a:pt x="195316" y="20924"/>
                  </a:cubicBezTo>
                  <a:cubicBezTo>
                    <a:pt x="177892" y="30725"/>
                    <a:pt x="160780" y="40992"/>
                    <a:pt x="143511" y="50948"/>
                  </a:cubicBezTo>
                  <a:cubicBezTo>
                    <a:pt x="143200" y="51104"/>
                    <a:pt x="142889" y="51260"/>
                    <a:pt x="142578" y="51415"/>
                  </a:cubicBezTo>
                  <a:cubicBezTo>
                    <a:pt x="141645" y="51882"/>
                    <a:pt x="140556" y="52037"/>
                    <a:pt x="139467" y="52504"/>
                  </a:cubicBezTo>
                  <a:cubicBezTo>
                    <a:pt x="125621" y="45037"/>
                    <a:pt x="111931" y="37414"/>
                    <a:pt x="98552" y="29169"/>
                  </a:cubicBezTo>
                  <a:cubicBezTo>
                    <a:pt x="82996" y="19524"/>
                    <a:pt x="66661" y="11123"/>
                    <a:pt x="50482" y="2256"/>
                  </a:cubicBezTo>
                  <a:cubicBezTo>
                    <a:pt x="49704" y="1789"/>
                    <a:pt x="48615" y="1633"/>
                    <a:pt x="47682" y="1322"/>
                  </a:cubicBezTo>
                  <a:cubicBezTo>
                    <a:pt x="33214" y="9412"/>
                    <a:pt x="18590" y="17501"/>
                    <a:pt x="4123" y="25746"/>
                  </a:cubicBezTo>
                  <a:cubicBezTo>
                    <a:pt x="3034" y="26369"/>
                    <a:pt x="1633" y="26524"/>
                    <a:pt x="1167" y="28080"/>
                  </a:cubicBezTo>
                  <a:cubicBezTo>
                    <a:pt x="10656" y="33992"/>
                    <a:pt x="20302" y="39592"/>
                    <a:pt x="29947" y="45037"/>
                  </a:cubicBezTo>
                  <a:cubicBezTo>
                    <a:pt x="39592" y="50482"/>
                    <a:pt x="49393" y="55771"/>
                    <a:pt x="59194" y="61216"/>
                  </a:cubicBezTo>
                  <a:cubicBezTo>
                    <a:pt x="77395" y="71017"/>
                    <a:pt x="95285" y="81129"/>
                    <a:pt x="113331" y="91241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11600D6-A904-45E4-B504-876B7732A86C}"/>
                </a:ext>
              </a:extLst>
            </p:cNvPr>
            <p:cNvSpPr/>
            <p:nvPr/>
          </p:nvSpPr>
          <p:spPr>
            <a:xfrm>
              <a:off x="2652763" y="1939850"/>
              <a:ext cx="277403" cy="255822"/>
            </a:xfrm>
            <a:custGeom>
              <a:avLst/>
              <a:gdLst>
                <a:gd name="connsiteX0" fmla="*/ 139933 w 140011"/>
                <a:gd name="connsiteY0" fmla="*/ 26680 h 129121"/>
                <a:gd name="connsiteX1" fmla="*/ 139467 w 140011"/>
                <a:gd name="connsiteY1" fmla="*/ 1167 h 129121"/>
                <a:gd name="connsiteX2" fmla="*/ 118154 w 140011"/>
                <a:gd name="connsiteY2" fmla="*/ 13923 h 129121"/>
                <a:gd name="connsiteX3" fmla="*/ 65416 w 140011"/>
                <a:gd name="connsiteY3" fmla="*/ 43326 h 129121"/>
                <a:gd name="connsiteX4" fmla="*/ 1167 w 140011"/>
                <a:gd name="connsiteY4" fmla="*/ 79262 h 129121"/>
                <a:gd name="connsiteX5" fmla="*/ 1167 w 140011"/>
                <a:gd name="connsiteY5" fmla="*/ 129044 h 129121"/>
                <a:gd name="connsiteX6" fmla="*/ 5989 w 140011"/>
                <a:gd name="connsiteY6" fmla="*/ 127021 h 129121"/>
                <a:gd name="connsiteX7" fmla="*/ 96374 w 140011"/>
                <a:gd name="connsiteY7" fmla="*/ 75684 h 129121"/>
                <a:gd name="connsiteX8" fmla="*/ 136666 w 140011"/>
                <a:gd name="connsiteY8" fmla="*/ 53126 h 129121"/>
                <a:gd name="connsiteX9" fmla="*/ 140245 w 140011"/>
                <a:gd name="connsiteY9" fmla="*/ 47059 h 129121"/>
                <a:gd name="connsiteX10" fmla="*/ 139933 w 140011"/>
                <a:gd name="connsiteY10" fmla="*/ 26680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39933" y="26680"/>
                  </a:moveTo>
                  <a:cubicBezTo>
                    <a:pt x="139778" y="18124"/>
                    <a:pt x="140711" y="9723"/>
                    <a:pt x="139467" y="1167"/>
                  </a:cubicBezTo>
                  <a:cubicBezTo>
                    <a:pt x="132155" y="5056"/>
                    <a:pt x="125466" y="10034"/>
                    <a:pt x="118154" y="13923"/>
                  </a:cubicBezTo>
                  <a:cubicBezTo>
                    <a:pt x="100419" y="23569"/>
                    <a:pt x="82996" y="33525"/>
                    <a:pt x="65416" y="43326"/>
                  </a:cubicBezTo>
                  <a:cubicBezTo>
                    <a:pt x="43948" y="55304"/>
                    <a:pt x="22635" y="67283"/>
                    <a:pt x="1167" y="79262"/>
                  </a:cubicBezTo>
                  <a:cubicBezTo>
                    <a:pt x="1167" y="95908"/>
                    <a:pt x="1167" y="112398"/>
                    <a:pt x="1167" y="129044"/>
                  </a:cubicBezTo>
                  <a:cubicBezTo>
                    <a:pt x="3189" y="129199"/>
                    <a:pt x="4434" y="127799"/>
                    <a:pt x="5989" y="127021"/>
                  </a:cubicBezTo>
                  <a:cubicBezTo>
                    <a:pt x="36014" y="109753"/>
                    <a:pt x="66816" y="93885"/>
                    <a:pt x="96374" y="75684"/>
                  </a:cubicBezTo>
                  <a:cubicBezTo>
                    <a:pt x="109442" y="67594"/>
                    <a:pt x="123132" y="60438"/>
                    <a:pt x="136666" y="53126"/>
                  </a:cubicBezTo>
                  <a:cubicBezTo>
                    <a:pt x="139311" y="51726"/>
                    <a:pt x="140400" y="50015"/>
                    <a:pt x="140245" y="47059"/>
                  </a:cubicBezTo>
                  <a:cubicBezTo>
                    <a:pt x="139933" y="40059"/>
                    <a:pt x="140089" y="33369"/>
                    <a:pt x="139933" y="26680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C0DE9EA-80B1-4EF5-AFF2-9D574A5070AB}"/>
                </a:ext>
              </a:extLst>
            </p:cNvPr>
            <p:cNvSpPr/>
            <p:nvPr/>
          </p:nvSpPr>
          <p:spPr>
            <a:xfrm>
              <a:off x="2652149" y="1736427"/>
              <a:ext cx="277403" cy="255822"/>
            </a:xfrm>
            <a:custGeom>
              <a:avLst/>
              <a:gdLst>
                <a:gd name="connsiteX0" fmla="*/ 79417 w 140011"/>
                <a:gd name="connsiteY0" fmla="*/ 35081 h 129121"/>
                <a:gd name="connsiteX1" fmla="*/ 33214 w 140011"/>
                <a:gd name="connsiteY1" fmla="*/ 61216 h 129121"/>
                <a:gd name="connsiteX2" fmla="*/ 1167 w 140011"/>
                <a:gd name="connsiteY2" fmla="*/ 78328 h 129121"/>
                <a:gd name="connsiteX3" fmla="*/ 1167 w 140011"/>
                <a:gd name="connsiteY3" fmla="*/ 128577 h 129121"/>
                <a:gd name="connsiteX4" fmla="*/ 4278 w 140011"/>
                <a:gd name="connsiteY4" fmla="*/ 127488 h 129121"/>
                <a:gd name="connsiteX5" fmla="*/ 5212 w 140011"/>
                <a:gd name="connsiteY5" fmla="*/ 127021 h 129121"/>
                <a:gd name="connsiteX6" fmla="*/ 57016 w 140011"/>
                <a:gd name="connsiteY6" fmla="*/ 96997 h 129121"/>
                <a:gd name="connsiteX7" fmla="*/ 93107 w 140011"/>
                <a:gd name="connsiteY7" fmla="*/ 77239 h 129121"/>
                <a:gd name="connsiteX8" fmla="*/ 95752 w 140011"/>
                <a:gd name="connsiteY8" fmla="*/ 75373 h 129121"/>
                <a:gd name="connsiteX9" fmla="*/ 136355 w 140011"/>
                <a:gd name="connsiteY9" fmla="*/ 52504 h 129121"/>
                <a:gd name="connsiteX10" fmla="*/ 140089 w 140011"/>
                <a:gd name="connsiteY10" fmla="*/ 47993 h 129121"/>
                <a:gd name="connsiteX11" fmla="*/ 139778 w 140011"/>
                <a:gd name="connsiteY11" fmla="*/ 1167 h 129121"/>
                <a:gd name="connsiteX12" fmla="*/ 133555 w 140011"/>
                <a:gd name="connsiteY12" fmla="*/ 3656 h 129121"/>
                <a:gd name="connsiteX13" fmla="*/ 79417 w 140011"/>
                <a:gd name="connsiteY13" fmla="*/ 35081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79417" y="35081"/>
                  </a:moveTo>
                  <a:cubicBezTo>
                    <a:pt x="64483" y="44570"/>
                    <a:pt x="48771" y="52815"/>
                    <a:pt x="33214" y="61216"/>
                  </a:cubicBezTo>
                  <a:cubicBezTo>
                    <a:pt x="22635" y="66972"/>
                    <a:pt x="12368" y="73661"/>
                    <a:pt x="1167" y="78328"/>
                  </a:cubicBezTo>
                  <a:cubicBezTo>
                    <a:pt x="1167" y="95130"/>
                    <a:pt x="1167" y="111775"/>
                    <a:pt x="1167" y="128577"/>
                  </a:cubicBezTo>
                  <a:cubicBezTo>
                    <a:pt x="2256" y="128266"/>
                    <a:pt x="3345" y="127955"/>
                    <a:pt x="4278" y="127488"/>
                  </a:cubicBezTo>
                  <a:cubicBezTo>
                    <a:pt x="4589" y="127332"/>
                    <a:pt x="4900" y="127177"/>
                    <a:pt x="5212" y="127021"/>
                  </a:cubicBezTo>
                  <a:cubicBezTo>
                    <a:pt x="22480" y="117065"/>
                    <a:pt x="39592" y="106797"/>
                    <a:pt x="57016" y="96997"/>
                  </a:cubicBezTo>
                  <a:cubicBezTo>
                    <a:pt x="68994" y="90307"/>
                    <a:pt x="80662" y="82995"/>
                    <a:pt x="93107" y="77239"/>
                  </a:cubicBezTo>
                  <a:cubicBezTo>
                    <a:pt x="94041" y="76617"/>
                    <a:pt x="94819" y="75839"/>
                    <a:pt x="95752" y="75373"/>
                  </a:cubicBezTo>
                  <a:cubicBezTo>
                    <a:pt x="109287" y="67750"/>
                    <a:pt x="122821" y="60127"/>
                    <a:pt x="136355" y="52504"/>
                  </a:cubicBezTo>
                  <a:cubicBezTo>
                    <a:pt x="138222" y="51571"/>
                    <a:pt x="140089" y="50948"/>
                    <a:pt x="140089" y="47993"/>
                  </a:cubicBezTo>
                  <a:cubicBezTo>
                    <a:pt x="139933" y="32436"/>
                    <a:pt x="139933" y="16879"/>
                    <a:pt x="139778" y="1167"/>
                  </a:cubicBezTo>
                  <a:cubicBezTo>
                    <a:pt x="137289" y="1167"/>
                    <a:pt x="135422" y="2567"/>
                    <a:pt x="133555" y="3656"/>
                  </a:cubicBezTo>
                  <a:cubicBezTo>
                    <a:pt x="115976" y="14546"/>
                    <a:pt x="97152" y="23880"/>
                    <a:pt x="79417" y="35081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317E818-6424-44AA-BC7D-1CCD331EBAED}"/>
                </a:ext>
              </a:extLst>
            </p:cNvPr>
            <p:cNvSpPr/>
            <p:nvPr/>
          </p:nvSpPr>
          <p:spPr>
            <a:xfrm>
              <a:off x="2378135" y="1939852"/>
              <a:ext cx="277403" cy="255822"/>
            </a:xfrm>
            <a:custGeom>
              <a:avLst/>
              <a:gdLst>
                <a:gd name="connsiteX0" fmla="*/ 113487 w 140011"/>
                <a:gd name="connsiteY0" fmla="*/ 64638 h 129121"/>
                <a:gd name="connsiteX1" fmla="*/ 59505 w 140011"/>
                <a:gd name="connsiteY1" fmla="*/ 34303 h 129121"/>
                <a:gd name="connsiteX2" fmla="*/ 30258 w 140011"/>
                <a:gd name="connsiteY2" fmla="*/ 18124 h 129121"/>
                <a:gd name="connsiteX3" fmla="*/ 1478 w 140011"/>
                <a:gd name="connsiteY3" fmla="*/ 1167 h 129121"/>
                <a:gd name="connsiteX4" fmla="*/ 1167 w 140011"/>
                <a:gd name="connsiteY4" fmla="*/ 47993 h 129121"/>
                <a:gd name="connsiteX5" fmla="*/ 4123 w 140011"/>
                <a:gd name="connsiteY5" fmla="*/ 52504 h 129121"/>
                <a:gd name="connsiteX6" fmla="*/ 56082 w 140011"/>
                <a:gd name="connsiteY6" fmla="*/ 82218 h 129121"/>
                <a:gd name="connsiteX7" fmla="*/ 117843 w 140011"/>
                <a:gd name="connsiteY7" fmla="*/ 117065 h 129121"/>
                <a:gd name="connsiteX8" fmla="*/ 139467 w 140011"/>
                <a:gd name="connsiteY8" fmla="*/ 128888 h 129121"/>
                <a:gd name="connsiteX9" fmla="*/ 139467 w 140011"/>
                <a:gd name="connsiteY9" fmla="*/ 79106 h 129121"/>
                <a:gd name="connsiteX10" fmla="*/ 113487 w 140011"/>
                <a:gd name="connsiteY10" fmla="*/ 64638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13487" y="64638"/>
                  </a:moveTo>
                  <a:cubicBezTo>
                    <a:pt x="95441" y="54527"/>
                    <a:pt x="77551" y="44415"/>
                    <a:pt x="59505" y="34303"/>
                  </a:cubicBezTo>
                  <a:cubicBezTo>
                    <a:pt x="49860" y="28858"/>
                    <a:pt x="40059" y="23569"/>
                    <a:pt x="30258" y="18124"/>
                  </a:cubicBezTo>
                  <a:cubicBezTo>
                    <a:pt x="20613" y="12679"/>
                    <a:pt x="10968" y="7078"/>
                    <a:pt x="1478" y="1167"/>
                  </a:cubicBezTo>
                  <a:cubicBezTo>
                    <a:pt x="1478" y="16724"/>
                    <a:pt x="1478" y="32436"/>
                    <a:pt x="1167" y="47993"/>
                  </a:cubicBezTo>
                  <a:cubicBezTo>
                    <a:pt x="1167" y="50482"/>
                    <a:pt x="2256" y="51415"/>
                    <a:pt x="4123" y="52504"/>
                  </a:cubicBezTo>
                  <a:cubicBezTo>
                    <a:pt x="21391" y="62616"/>
                    <a:pt x="38970" y="71795"/>
                    <a:pt x="56082" y="82218"/>
                  </a:cubicBezTo>
                  <a:cubicBezTo>
                    <a:pt x="76306" y="94507"/>
                    <a:pt x="97308" y="105553"/>
                    <a:pt x="117843" y="117065"/>
                  </a:cubicBezTo>
                  <a:cubicBezTo>
                    <a:pt x="124999" y="121110"/>
                    <a:pt x="132311" y="124843"/>
                    <a:pt x="139467" y="128888"/>
                  </a:cubicBezTo>
                  <a:cubicBezTo>
                    <a:pt x="139467" y="112242"/>
                    <a:pt x="139467" y="95752"/>
                    <a:pt x="139467" y="79106"/>
                  </a:cubicBezTo>
                  <a:cubicBezTo>
                    <a:pt x="130910" y="74439"/>
                    <a:pt x="122199" y="69617"/>
                    <a:pt x="113487" y="6463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25886E1-88D4-4A9A-A607-05EE39E4C21F}"/>
                </a:ext>
              </a:extLst>
            </p:cNvPr>
            <p:cNvSpPr/>
            <p:nvPr/>
          </p:nvSpPr>
          <p:spPr>
            <a:xfrm>
              <a:off x="2378131" y="1736733"/>
              <a:ext cx="277403" cy="255822"/>
            </a:xfrm>
            <a:custGeom>
              <a:avLst/>
              <a:gdLst>
                <a:gd name="connsiteX0" fmla="*/ 98708 w 140011"/>
                <a:gd name="connsiteY0" fmla="*/ 105086 h 129121"/>
                <a:gd name="connsiteX1" fmla="*/ 139622 w 140011"/>
                <a:gd name="connsiteY1" fmla="*/ 128421 h 129121"/>
                <a:gd name="connsiteX2" fmla="*/ 139622 w 140011"/>
                <a:gd name="connsiteY2" fmla="*/ 78173 h 129121"/>
                <a:gd name="connsiteX3" fmla="*/ 108509 w 140011"/>
                <a:gd name="connsiteY3" fmla="*/ 61216 h 129121"/>
                <a:gd name="connsiteX4" fmla="*/ 53126 w 140011"/>
                <a:gd name="connsiteY4" fmla="*/ 29480 h 129121"/>
                <a:gd name="connsiteX5" fmla="*/ 33836 w 140011"/>
                <a:gd name="connsiteY5" fmla="*/ 18590 h 129121"/>
                <a:gd name="connsiteX6" fmla="*/ 21702 w 140011"/>
                <a:gd name="connsiteY6" fmla="*/ 11901 h 129121"/>
                <a:gd name="connsiteX7" fmla="*/ 1322 w 140011"/>
                <a:gd name="connsiteY7" fmla="*/ 1167 h 129121"/>
                <a:gd name="connsiteX8" fmla="*/ 1167 w 140011"/>
                <a:gd name="connsiteY8" fmla="*/ 46593 h 129121"/>
                <a:gd name="connsiteX9" fmla="*/ 4900 w 140011"/>
                <a:gd name="connsiteY9" fmla="*/ 52660 h 129121"/>
                <a:gd name="connsiteX10" fmla="*/ 36325 w 140011"/>
                <a:gd name="connsiteY10" fmla="*/ 70239 h 129121"/>
                <a:gd name="connsiteX11" fmla="*/ 47993 w 140011"/>
                <a:gd name="connsiteY11" fmla="*/ 77395 h 129121"/>
                <a:gd name="connsiteX12" fmla="*/ 50793 w 140011"/>
                <a:gd name="connsiteY12" fmla="*/ 78328 h 129121"/>
                <a:gd name="connsiteX13" fmla="*/ 98708 w 140011"/>
                <a:gd name="connsiteY13" fmla="*/ 105086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98708" y="105086"/>
                  </a:moveTo>
                  <a:cubicBezTo>
                    <a:pt x="112087" y="113331"/>
                    <a:pt x="125777" y="120954"/>
                    <a:pt x="139622" y="128421"/>
                  </a:cubicBezTo>
                  <a:cubicBezTo>
                    <a:pt x="139622" y="111620"/>
                    <a:pt x="139622" y="94974"/>
                    <a:pt x="139622" y="78173"/>
                  </a:cubicBezTo>
                  <a:cubicBezTo>
                    <a:pt x="128888" y="73350"/>
                    <a:pt x="118776" y="66972"/>
                    <a:pt x="108509" y="61216"/>
                  </a:cubicBezTo>
                  <a:cubicBezTo>
                    <a:pt x="89996" y="50793"/>
                    <a:pt x="71017" y="40992"/>
                    <a:pt x="53126" y="29480"/>
                  </a:cubicBezTo>
                  <a:cubicBezTo>
                    <a:pt x="46904" y="25435"/>
                    <a:pt x="40525" y="21857"/>
                    <a:pt x="33836" y="18590"/>
                  </a:cubicBezTo>
                  <a:cubicBezTo>
                    <a:pt x="29791" y="16412"/>
                    <a:pt x="25747" y="14234"/>
                    <a:pt x="21702" y="11901"/>
                  </a:cubicBezTo>
                  <a:cubicBezTo>
                    <a:pt x="15012" y="8012"/>
                    <a:pt x="8478" y="4123"/>
                    <a:pt x="1322" y="1167"/>
                  </a:cubicBezTo>
                  <a:cubicBezTo>
                    <a:pt x="1322" y="16257"/>
                    <a:pt x="1322" y="31502"/>
                    <a:pt x="1167" y="46593"/>
                  </a:cubicBezTo>
                  <a:cubicBezTo>
                    <a:pt x="1167" y="49704"/>
                    <a:pt x="2256" y="51260"/>
                    <a:pt x="4900" y="52660"/>
                  </a:cubicBezTo>
                  <a:cubicBezTo>
                    <a:pt x="15479" y="58416"/>
                    <a:pt x="25902" y="64327"/>
                    <a:pt x="36325" y="70239"/>
                  </a:cubicBezTo>
                  <a:cubicBezTo>
                    <a:pt x="40214" y="72417"/>
                    <a:pt x="44570" y="74128"/>
                    <a:pt x="47993" y="77395"/>
                  </a:cubicBezTo>
                  <a:cubicBezTo>
                    <a:pt x="48926" y="77706"/>
                    <a:pt x="49860" y="77862"/>
                    <a:pt x="50793" y="78328"/>
                  </a:cubicBezTo>
                  <a:cubicBezTo>
                    <a:pt x="66816" y="87040"/>
                    <a:pt x="83151" y="95441"/>
                    <a:pt x="98708" y="10508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F8B66-6A31-4BB7-B9BF-3877C29F33C0}"/>
              </a:ext>
            </a:extLst>
          </p:cNvPr>
          <p:cNvSpPr txBox="1"/>
          <p:nvPr/>
        </p:nvSpPr>
        <p:spPr>
          <a:xfrm>
            <a:off x="7286426" y="4572941"/>
            <a:ext cx="1070772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0CA1019-6FAE-4809-965C-D406F7A70362}"/>
              </a:ext>
            </a:extLst>
          </p:cNvPr>
          <p:cNvSpPr txBox="1"/>
          <p:nvPr/>
        </p:nvSpPr>
        <p:spPr>
          <a:xfrm>
            <a:off x="8769632" y="4572941"/>
            <a:ext cx="1315444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E5AEEE1-F618-44C3-8538-70453CB407BF}"/>
              </a:ext>
            </a:extLst>
          </p:cNvPr>
          <p:cNvGrpSpPr/>
          <p:nvPr/>
        </p:nvGrpSpPr>
        <p:grpSpPr>
          <a:xfrm>
            <a:off x="7405910" y="5402674"/>
            <a:ext cx="821808" cy="686774"/>
            <a:chOff x="7417830" y="2130188"/>
            <a:chExt cx="2693670" cy="2275044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D59D885-AF0C-4242-A9B5-4997BFC570E2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8758797B-4C94-455C-8D4E-D2B090224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729B0B97-0828-413A-BEA6-CC7BF94320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18A106E-81D0-40C7-A35D-FBBCA550B57A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CPU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619EFD-8604-4332-901D-C28322A46F2E}"/>
              </a:ext>
            </a:extLst>
          </p:cNvPr>
          <p:cNvGrpSpPr/>
          <p:nvPr/>
        </p:nvGrpSpPr>
        <p:grpSpPr>
          <a:xfrm>
            <a:off x="8926110" y="5411435"/>
            <a:ext cx="821808" cy="686774"/>
            <a:chOff x="7417830" y="2130188"/>
            <a:chExt cx="2693670" cy="2275044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A1FB855-35EF-4457-98F5-6EA1D176BACF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C52539DD-C618-4430-9C3B-D0341126D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236" name="Freeform 14">
                <a:extLst>
                  <a:ext uri="{FF2B5EF4-FFF2-40B4-BE49-F238E27FC236}">
                    <a16:creationId xmlns:a16="http://schemas.microsoft.com/office/drawing/2014/main" id="{FAC9AE7A-5A65-4B7B-8157-C86449EF4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05CD3E0-2819-4E00-91A9-C836E411EA22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GPU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A7B78B86-8308-46FE-9341-F83AFEFE1A5F}"/>
              </a:ext>
            </a:extLst>
          </p:cNvPr>
          <p:cNvSpPr txBox="1"/>
          <p:nvPr/>
        </p:nvSpPr>
        <p:spPr>
          <a:xfrm>
            <a:off x="10329087" y="4572941"/>
            <a:ext cx="1315444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FC829E-9B42-40C3-B032-EB03BDFEDE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380" y="4082492"/>
            <a:ext cx="454857" cy="454115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DC1F3478-7F13-4FF5-B489-EFB791E197F9}"/>
              </a:ext>
            </a:extLst>
          </p:cNvPr>
          <p:cNvSpPr txBox="1"/>
          <p:nvPr/>
        </p:nvSpPr>
        <p:spPr>
          <a:xfrm>
            <a:off x="8554226" y="2046979"/>
            <a:ext cx="1878326" cy="434897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i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488381-C1C2-4B1C-B2F4-F34B417EE14C}"/>
              </a:ext>
            </a:extLst>
          </p:cNvPr>
          <p:cNvGrpSpPr/>
          <p:nvPr/>
        </p:nvGrpSpPr>
        <p:grpSpPr>
          <a:xfrm>
            <a:off x="10446309" y="5426380"/>
            <a:ext cx="821808" cy="686774"/>
            <a:chOff x="7417830" y="2130188"/>
            <a:chExt cx="2693670" cy="22750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56AA6-796F-4FF1-B22B-3078C4612C07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A727841B-62ED-4D01-8EB3-71344A669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77554711-795A-4383-B5DE-3F3B9A34A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535330-F15A-4F0A-8065-7A3BAB0F9D0C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FPGA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A4FAE2B-9588-4A28-94BB-5B3EFB5A0DE7}"/>
              </a:ext>
            </a:extLst>
          </p:cNvPr>
          <p:cNvSpPr/>
          <p:nvPr/>
        </p:nvSpPr>
        <p:spPr bwMode="auto">
          <a:xfrm>
            <a:off x="587522" y="258504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 frameworks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Build sophisticated deep learning solutions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2836CD-6137-4902-A3C6-37B55EF19549}"/>
              </a:ext>
            </a:extLst>
          </p:cNvPr>
          <p:cNvSpPr/>
          <p:nvPr/>
        </p:nvSpPr>
        <p:spPr bwMode="auto">
          <a:xfrm>
            <a:off x="7009832" y="2585045"/>
            <a:ext cx="4747597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9532FF-D564-4661-A740-554FC7F02803}"/>
              </a:ext>
            </a:extLst>
          </p:cNvPr>
          <p:cNvSpPr txBox="1"/>
          <p:nvPr/>
        </p:nvSpPr>
        <p:spPr>
          <a:xfrm>
            <a:off x="8295428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TensorFlow</a:t>
            </a:r>
          </a:p>
        </p:txBody>
      </p:sp>
      <p:pic>
        <p:nvPicPr>
          <p:cNvPr id="85" name="Picture 28" descr="https://azurecomcdn.azureedge.net/cvt-ac80aa5765a8bbc401f8575a9a4ab433859699f4b8e1d0d7159ec4bfaa892f91/images/page/overview/ai-platform/pytorch.png">
            <a:extLst>
              <a:ext uri="{FF2B5EF4-FFF2-40B4-BE49-F238E27FC236}">
                <a16:creationId xmlns:a16="http://schemas.microsoft.com/office/drawing/2014/main" id="{7D5780A7-E4CD-4368-845A-4BCB6FAD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0389" y="2929498"/>
            <a:ext cx="312843" cy="29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2">
            <a:extLst>
              <a:ext uri="{FF2B5EF4-FFF2-40B4-BE49-F238E27FC236}">
                <a16:creationId xmlns:a16="http://schemas.microsoft.com/office/drawing/2014/main" id="{DA789442-F58A-4BEC-A990-21E0FA35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882453" y="2898685"/>
            <a:ext cx="368149" cy="3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37E0079-D766-439D-9682-773125603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9924" y="2929498"/>
            <a:ext cx="300061" cy="2932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D80C43-A18E-474B-9563-806388E9A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3167" y="2911315"/>
            <a:ext cx="280431" cy="30006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C59FE23-7B09-4F3A-BED8-33859174D527}"/>
              </a:ext>
            </a:extLst>
          </p:cNvPr>
          <p:cNvSpPr txBox="1"/>
          <p:nvPr/>
        </p:nvSpPr>
        <p:spPr>
          <a:xfrm>
            <a:off x="9412000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Keras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0949C-48DC-48D1-AF14-93D0EA255EAF}"/>
              </a:ext>
            </a:extLst>
          </p:cNvPr>
          <p:cNvSpPr txBox="1"/>
          <p:nvPr/>
        </p:nvSpPr>
        <p:spPr>
          <a:xfrm>
            <a:off x="7178855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Pytorch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175F7C-129D-4100-9EC8-A0CD13DD5241}"/>
              </a:ext>
            </a:extLst>
          </p:cNvPr>
          <p:cNvSpPr txBox="1"/>
          <p:nvPr/>
        </p:nvSpPr>
        <p:spPr>
          <a:xfrm>
            <a:off x="10528572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Onnx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458EFC7-F94F-4CAE-93AB-AFDC26BFA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3785" y="4124226"/>
            <a:ext cx="387137" cy="387137"/>
          </a:xfrm>
          <a:prstGeom prst="rect">
            <a:avLst/>
          </a:prstGeom>
        </p:spPr>
      </p:pic>
      <p:sp>
        <p:nvSpPr>
          <p:cNvPr id="59" name="Graphic 569">
            <a:extLst>
              <a:ext uri="{FF2B5EF4-FFF2-40B4-BE49-F238E27FC236}">
                <a16:creationId xmlns:a16="http://schemas.microsoft.com/office/drawing/2014/main" id="{AE669B2A-80A3-4F2E-B3A5-3DD09ABACC84}"/>
              </a:ext>
            </a:extLst>
          </p:cNvPr>
          <p:cNvSpPr/>
          <p:nvPr/>
        </p:nvSpPr>
        <p:spPr>
          <a:xfrm>
            <a:off x="9854549" y="1543626"/>
            <a:ext cx="313855" cy="282469"/>
          </a:xfrm>
          <a:custGeom>
            <a:avLst/>
            <a:gdLst>
              <a:gd name="connsiteX0" fmla="*/ 5886 w 313899"/>
              <a:gd name="connsiteY0" fmla="*/ 177745 h 282508"/>
              <a:gd name="connsiteX1" fmla="*/ 73374 w 313899"/>
              <a:gd name="connsiteY1" fmla="*/ 5886 h 282508"/>
              <a:gd name="connsiteX2" fmla="*/ 134192 w 313899"/>
              <a:gd name="connsiteY2" fmla="*/ 177745 h 282508"/>
              <a:gd name="connsiteX3" fmla="*/ 27859 w 313899"/>
              <a:gd name="connsiteY3" fmla="*/ 121636 h 282508"/>
              <a:gd name="connsiteX4" fmla="*/ 114181 w 313899"/>
              <a:gd name="connsiteY4" fmla="*/ 121636 h 282508"/>
              <a:gd name="connsiteX5" fmla="*/ 247980 w 313899"/>
              <a:gd name="connsiteY5" fmla="*/ 276623 h 282508"/>
              <a:gd name="connsiteX6" fmla="*/ 311153 w 313899"/>
              <a:gd name="connsiteY6" fmla="*/ 218160 h 282508"/>
              <a:gd name="connsiteX7" fmla="*/ 196187 w 313899"/>
              <a:gd name="connsiteY7" fmla="*/ 195794 h 282508"/>
              <a:gd name="connsiteX8" fmla="*/ 205996 w 313899"/>
              <a:gd name="connsiteY8" fmla="*/ 258574 h 282508"/>
              <a:gd name="connsiteX9" fmla="*/ 272308 w 313899"/>
              <a:gd name="connsiteY9" fmla="*/ 164012 h 282508"/>
              <a:gd name="connsiteX10" fmla="*/ 219729 w 313899"/>
              <a:gd name="connsiteY10" fmla="*/ 92992 h 282508"/>
              <a:gd name="connsiteX11" fmla="*/ 228754 w 313899"/>
              <a:gd name="connsiteY11" fmla="*/ 249942 h 282508"/>
              <a:gd name="connsiteX12" fmla="*/ 164405 w 313899"/>
              <a:gd name="connsiteY12" fmla="*/ 131837 h 282508"/>
              <a:gd name="connsiteX13" fmla="*/ 301736 w 313899"/>
              <a:gd name="connsiteY13" fmla="*/ 125559 h 28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899" h="282508">
                <a:moveTo>
                  <a:pt x="5886" y="177745"/>
                </a:moveTo>
                <a:lnTo>
                  <a:pt x="73374" y="5886"/>
                </a:lnTo>
                <a:lnTo>
                  <a:pt x="134192" y="177745"/>
                </a:lnTo>
                <a:moveTo>
                  <a:pt x="27859" y="121636"/>
                </a:moveTo>
                <a:lnTo>
                  <a:pt x="114181" y="121636"/>
                </a:lnTo>
                <a:moveTo>
                  <a:pt x="247980" y="276623"/>
                </a:moveTo>
                <a:cubicBezTo>
                  <a:pt x="276231" y="275054"/>
                  <a:pt x="314684" y="258182"/>
                  <a:pt x="311153" y="218160"/>
                </a:cubicBezTo>
                <a:cubicBezTo>
                  <a:pt x="308406" y="185200"/>
                  <a:pt x="238563" y="176568"/>
                  <a:pt x="196187" y="195794"/>
                </a:cubicBezTo>
                <a:cubicBezTo>
                  <a:pt x="156165" y="213843"/>
                  <a:pt x="153026" y="269953"/>
                  <a:pt x="205996" y="258574"/>
                </a:cubicBezTo>
                <a:cubicBezTo>
                  <a:pt x="271915" y="244449"/>
                  <a:pt x="272308" y="164012"/>
                  <a:pt x="272308" y="164012"/>
                </a:cubicBezTo>
                <a:moveTo>
                  <a:pt x="219729" y="92992"/>
                </a:moveTo>
                <a:cubicBezTo>
                  <a:pt x="219729" y="92992"/>
                  <a:pt x="207958" y="216198"/>
                  <a:pt x="228754" y="249942"/>
                </a:cubicBezTo>
                <a:moveTo>
                  <a:pt x="164405" y="131837"/>
                </a:moveTo>
                <a:cubicBezTo>
                  <a:pt x="164405" y="131837"/>
                  <a:pt x="237386" y="140862"/>
                  <a:pt x="301736" y="12555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914225">
              <a:defRPr/>
            </a:pPr>
            <a:endParaRPr lang="en-US" sz="18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0" name="Rounded Rectangular Callout 243">
            <a:extLst>
              <a:ext uri="{FF2B5EF4-FFF2-40B4-BE49-F238E27FC236}">
                <a16:creationId xmlns:a16="http://schemas.microsoft.com/office/drawing/2014/main" id="{733AFFBE-7C56-4EAC-BB7E-1FA8304FF36A}"/>
              </a:ext>
            </a:extLst>
          </p:cNvPr>
          <p:cNvSpPr/>
          <p:nvPr/>
        </p:nvSpPr>
        <p:spPr bwMode="auto">
          <a:xfrm>
            <a:off x="8637048" y="1601998"/>
            <a:ext cx="247347" cy="165723"/>
          </a:xfrm>
          <a:prstGeom prst="wedgeRoundRectCallout">
            <a:avLst>
              <a:gd name="adj1" fmla="val 30853"/>
              <a:gd name="adj2" fmla="val 79643"/>
              <a:gd name="adj3" fmla="val 16667"/>
            </a:avLst>
          </a:prstGeom>
          <a:solidFill>
            <a:schemeClr val="bg1"/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solidFill>
                  <a:srgbClr val="0078D4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66E9C48-3D94-4966-8794-7ACD3B75DEDC}"/>
              </a:ext>
            </a:extLst>
          </p:cNvPr>
          <p:cNvSpPr/>
          <p:nvPr/>
        </p:nvSpPr>
        <p:spPr>
          <a:xfrm flipH="1">
            <a:off x="11082028" y="1544376"/>
            <a:ext cx="280968" cy="280968"/>
          </a:xfrm>
          <a:custGeom>
            <a:avLst/>
            <a:gdLst/>
            <a:ahLst/>
            <a:cxnLst/>
            <a:rect l="0" t="0" r="0" b="0"/>
            <a:pathLst>
              <a:path w="657225" h="657225">
                <a:moveTo>
                  <a:pt x="649248" y="579358"/>
                </a:moveTo>
                <a:lnTo>
                  <a:pt x="464463" y="395526"/>
                </a:lnTo>
                <a:cubicBezTo>
                  <a:pt x="459701" y="390763"/>
                  <a:pt x="453033" y="390763"/>
                  <a:pt x="448271" y="395526"/>
                </a:cubicBezTo>
                <a:lnTo>
                  <a:pt x="439698" y="404098"/>
                </a:lnTo>
                <a:lnTo>
                  <a:pt x="395883" y="360283"/>
                </a:lnTo>
                <a:cubicBezTo>
                  <a:pt x="464463" y="274558"/>
                  <a:pt x="458748" y="149781"/>
                  <a:pt x="379691" y="70723"/>
                </a:cubicBezTo>
                <a:cubicBezTo>
                  <a:pt x="294918" y="-14049"/>
                  <a:pt x="156806" y="-14049"/>
                  <a:pt x="71081" y="70723"/>
                </a:cubicBezTo>
                <a:cubicBezTo>
                  <a:pt x="-14644" y="155496"/>
                  <a:pt x="-13692" y="293608"/>
                  <a:pt x="71081" y="379333"/>
                </a:cubicBezTo>
                <a:cubicBezTo>
                  <a:pt x="150138" y="458391"/>
                  <a:pt x="274916" y="464106"/>
                  <a:pt x="360641" y="395526"/>
                </a:cubicBezTo>
                <a:lnTo>
                  <a:pt x="404456" y="439341"/>
                </a:lnTo>
                <a:lnTo>
                  <a:pt x="395883" y="447913"/>
                </a:lnTo>
                <a:cubicBezTo>
                  <a:pt x="391121" y="452676"/>
                  <a:pt x="391121" y="459343"/>
                  <a:pt x="395883" y="464106"/>
                </a:cubicBezTo>
                <a:lnTo>
                  <a:pt x="579716" y="647938"/>
                </a:lnTo>
                <a:cubicBezTo>
                  <a:pt x="584478" y="652701"/>
                  <a:pt x="591146" y="652701"/>
                  <a:pt x="595908" y="647938"/>
                </a:cubicBezTo>
                <a:lnTo>
                  <a:pt x="647343" y="596503"/>
                </a:lnTo>
                <a:cubicBezTo>
                  <a:pt x="653058" y="591741"/>
                  <a:pt x="653058" y="584121"/>
                  <a:pt x="649248" y="579358"/>
                </a:cubicBezTo>
                <a:close/>
                <a:moveTo>
                  <a:pt x="104418" y="346948"/>
                </a:moveTo>
                <a:cubicBezTo>
                  <a:pt x="36791" y="279321"/>
                  <a:pt x="36791" y="170736"/>
                  <a:pt x="104418" y="103108"/>
                </a:cubicBezTo>
                <a:cubicBezTo>
                  <a:pt x="172046" y="35481"/>
                  <a:pt x="280631" y="35481"/>
                  <a:pt x="348258" y="103108"/>
                </a:cubicBezTo>
                <a:cubicBezTo>
                  <a:pt x="415886" y="170736"/>
                  <a:pt x="415886" y="279321"/>
                  <a:pt x="348258" y="346948"/>
                </a:cubicBezTo>
                <a:cubicBezTo>
                  <a:pt x="280631" y="414576"/>
                  <a:pt x="172046" y="414576"/>
                  <a:pt x="104418" y="3469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pPr defTabSz="914192">
              <a:defRPr/>
            </a:pPr>
            <a:endParaRPr lang="en-US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8" name="eye_2">
            <a:extLst>
              <a:ext uri="{FF2B5EF4-FFF2-40B4-BE49-F238E27FC236}">
                <a16:creationId xmlns:a16="http://schemas.microsoft.com/office/drawing/2014/main" id="{EB5A1F6A-F69D-4C59-95BD-0DA533C3E6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51121" y="1590148"/>
            <a:ext cx="341393" cy="189423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800" dirty="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4988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8" grpId="0"/>
      <p:bldP spid="175" grpId="0"/>
      <p:bldP spid="176" grpId="0"/>
      <p:bldP spid="178" grpId="0"/>
      <p:bldP spid="218" grpId="0"/>
      <p:bldP spid="219" grpId="0"/>
      <p:bldP spid="253" grpId="0"/>
      <p:bldP spid="254" grpId="0"/>
      <p:bldP spid="72" grpId="0" animBg="1"/>
      <p:bldP spid="73" grpId="0" animBg="1"/>
      <p:bldP spid="81" grpId="0"/>
      <p:bldP spid="95" grpId="0"/>
      <p:bldP spid="96" grpId="0"/>
      <p:bldP spid="97" grpId="0"/>
      <p:bldP spid="59" grpId="0" animBg="1"/>
      <p:bldP spid="60" grpId="0" animBg="1"/>
      <p:bldP spid="63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7522" y="437504"/>
            <a:ext cx="11016957" cy="814661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Popular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9F8769-80BC-462E-8B6A-AB6138465279}"/>
              </a:ext>
            </a:extLst>
          </p:cNvPr>
          <p:cNvSpPr/>
          <p:nvPr/>
        </p:nvSpPr>
        <p:spPr bwMode="auto">
          <a:xfrm>
            <a:off x="449186" y="2092376"/>
            <a:ext cx="5535310" cy="4179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B20809-258E-4D7A-90E3-523C2E67A240}"/>
              </a:ext>
            </a:extLst>
          </p:cNvPr>
          <p:cNvSpPr/>
          <p:nvPr/>
        </p:nvSpPr>
        <p:spPr bwMode="auto">
          <a:xfrm>
            <a:off x="6189545" y="2092376"/>
            <a:ext cx="5535310" cy="417905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FF9CCA-63FC-4BE0-B83A-21657DFE4FDF}"/>
              </a:ext>
            </a:extLst>
          </p:cNvPr>
          <p:cNvGrpSpPr/>
          <p:nvPr/>
        </p:nvGrpSpPr>
        <p:grpSpPr>
          <a:xfrm>
            <a:off x="5779445" y="3928958"/>
            <a:ext cx="565232" cy="565232"/>
            <a:chOff x="5664926" y="3703417"/>
            <a:chExt cx="565312" cy="565312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1F430-35BE-482F-B7B3-E1804DFC1ECF}"/>
                </a:ext>
              </a:extLst>
            </p:cNvPr>
            <p:cNvSpPr/>
            <p:nvPr/>
          </p:nvSpPr>
          <p:spPr bwMode="auto">
            <a:xfrm>
              <a:off x="5664926" y="3703417"/>
              <a:ext cx="565312" cy="56531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6D090A39-DCDA-4842-B8A0-685BD5A4711D}"/>
                </a:ext>
              </a:extLst>
            </p:cNvPr>
            <p:cNvSpPr/>
            <p:nvPr/>
          </p:nvSpPr>
          <p:spPr bwMode="auto">
            <a:xfrm>
              <a:off x="5836999" y="3877102"/>
              <a:ext cx="217940" cy="217940"/>
            </a:xfrm>
            <a:prstGeom prst="plus">
              <a:avLst>
                <a:gd name="adj" fmla="val 3804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200D14F-8272-4FB1-891A-BA038CC7D1DF}"/>
              </a:ext>
            </a:extLst>
          </p:cNvPr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 panose="020B0702040204020203" pitchFamily="34" charset="0"/>
                <a:cs typeface="Segoe UI" charset="0"/>
              </a:rPr>
              <a:t>Use your favorite deep learning frameworks</a:t>
            </a:r>
            <a:endParaRPr lang="en-US" sz="2000" dirty="0">
              <a:solidFill>
                <a:srgbClr val="D83B01"/>
              </a:solidFill>
              <a:latin typeface="Segoe UI"/>
            </a:endParaRP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9DA0EBAF-EA4A-4AF3-B5E7-4C76D0BB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1462206" y="3462625"/>
            <a:ext cx="291993" cy="3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C27449-9B38-46A4-A81C-17FF56D8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2956123" y="3446065"/>
            <a:ext cx="262434" cy="3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2">
            <a:extLst>
              <a:ext uri="{FF2B5EF4-FFF2-40B4-BE49-F238E27FC236}">
                <a16:creationId xmlns:a16="http://schemas.microsoft.com/office/drawing/2014/main" id="{98F0352B-1CCB-4511-8DA7-8CB9E85D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8652580" y="3313672"/>
            <a:ext cx="433643" cy="4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6">
            <a:extLst>
              <a:ext uri="{FF2B5EF4-FFF2-40B4-BE49-F238E27FC236}">
                <a16:creationId xmlns:a16="http://schemas.microsoft.com/office/drawing/2014/main" id="{3D3A9B22-09B8-4A36-B992-D1973E9F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1362722" y="4815335"/>
            <a:ext cx="331426" cy="3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8">
            <a:extLst>
              <a:ext uri="{FF2B5EF4-FFF2-40B4-BE49-F238E27FC236}">
                <a16:creationId xmlns:a16="http://schemas.microsoft.com/office/drawing/2014/main" id="{831E146A-5F40-40B4-A580-0C3F32C72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2920285" y="4806774"/>
            <a:ext cx="323414" cy="2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8582E8BE-7525-4BD1-943E-1FBD08CA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4405699" y="3424076"/>
            <a:ext cx="573273" cy="3124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942C39-A726-49AB-A59A-670C1B3E402C}"/>
              </a:ext>
            </a:extLst>
          </p:cNvPr>
          <p:cNvSpPr/>
          <p:nvPr/>
        </p:nvSpPr>
        <p:spPr>
          <a:xfrm>
            <a:off x="1238769" y="3870363"/>
            <a:ext cx="75200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9ED83D-5944-4032-BDA7-4C879E22DA1C}"/>
              </a:ext>
            </a:extLst>
          </p:cNvPr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PyTorch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924846-1E5A-47E8-9F71-5C243858A932}"/>
              </a:ext>
            </a:extLst>
          </p:cNvPr>
          <p:cNvSpPr/>
          <p:nvPr/>
        </p:nvSpPr>
        <p:spPr>
          <a:xfrm>
            <a:off x="4298959" y="3831815"/>
            <a:ext cx="78675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0D8A30-64C6-416B-A854-DF284CC9D30B}"/>
              </a:ext>
            </a:extLst>
          </p:cNvPr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MXNet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B2C1E-5B39-4042-BD10-745058CFE774}"/>
              </a:ext>
            </a:extLst>
          </p:cNvPr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Chainer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E16951-FA89-48E8-9B77-E053FA614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3796" y="4735219"/>
            <a:ext cx="286807" cy="2802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C64A58A-D11C-4D90-9290-FB8B88BC6397}"/>
              </a:ext>
            </a:extLst>
          </p:cNvPr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Keras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A0287C-CD60-4D88-9A13-10AF58487A0A}"/>
              </a:ext>
            </a:extLst>
          </p:cNvPr>
          <p:cNvSpPr/>
          <p:nvPr/>
        </p:nvSpPr>
        <p:spPr>
          <a:xfrm>
            <a:off x="6189544" y="2222019"/>
            <a:ext cx="5553272" cy="40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without getting locked into one framework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1C5292-DF14-41DF-851F-583059AF69F6}"/>
              </a:ext>
            </a:extLst>
          </p:cNvPr>
          <p:cNvSpPr/>
          <p:nvPr/>
        </p:nvSpPr>
        <p:spPr>
          <a:xfrm>
            <a:off x="8576855" y="3785894"/>
            <a:ext cx="585097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ONNX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282FC-9501-4BDA-B042-A06DE8404E9D}"/>
              </a:ext>
            </a:extLst>
          </p:cNvPr>
          <p:cNvSpPr/>
          <p:nvPr/>
        </p:nvSpPr>
        <p:spPr>
          <a:xfrm>
            <a:off x="6209408" y="4516957"/>
            <a:ext cx="5515447" cy="82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92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Community project created by Microsoft and Facebook</a:t>
            </a:r>
          </a:p>
          <a:p>
            <a:pPr defTabSz="914192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Use the best tool for the job. Train in one framework and transfer to another for inference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95D9DA-433F-4C07-A481-71FD9B26CB55}"/>
              </a:ext>
            </a:extLst>
          </p:cNvPr>
          <p:cNvSpPr/>
          <p:nvPr/>
        </p:nvSpPr>
        <p:spPr bwMode="auto">
          <a:xfrm>
            <a:off x="11604479" y="122074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FADA71-6C01-4C33-BB84-07CE6CF6E4E3}"/>
              </a:ext>
            </a:extLst>
          </p:cNvPr>
          <p:cNvSpPr/>
          <p:nvPr/>
        </p:nvSpPr>
        <p:spPr bwMode="auto">
          <a:xfrm>
            <a:off x="11604479" y="239567"/>
            <a:ext cx="502893" cy="8816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2A2878-182E-418A-B90F-6AD591A5994E}"/>
              </a:ext>
            </a:extLst>
          </p:cNvPr>
          <p:cNvSpPr/>
          <p:nvPr/>
        </p:nvSpPr>
        <p:spPr bwMode="auto">
          <a:xfrm>
            <a:off x="11604479" y="357060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D309F9-5725-454A-A582-8787BBD42279}"/>
              </a:ext>
            </a:extLst>
          </p:cNvPr>
          <p:cNvSpPr/>
          <p:nvPr/>
        </p:nvSpPr>
        <p:spPr bwMode="auto">
          <a:xfrm>
            <a:off x="11604479" y="474552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C47147B-A550-4FBD-964E-3D93CF25538A}"/>
              </a:ext>
            </a:extLst>
          </p:cNvPr>
          <p:cNvGrpSpPr/>
          <p:nvPr/>
        </p:nvGrpSpPr>
        <p:grpSpPr>
          <a:xfrm>
            <a:off x="7832641" y="4296070"/>
            <a:ext cx="666131" cy="510520"/>
            <a:chOff x="7745277" y="4501551"/>
            <a:chExt cx="931982" cy="714265"/>
          </a:xfrm>
        </p:grpSpPr>
        <p:sp>
          <p:nvSpPr>
            <p:cNvPr id="318" name="monitor">
              <a:extLst>
                <a:ext uri="{FF2B5EF4-FFF2-40B4-BE49-F238E27FC236}">
                  <a16:creationId xmlns:a16="http://schemas.microsoft.com/office/drawing/2014/main" id="{B6431B89-EDA5-42BD-9DCC-40E2749755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680A8B30-A78B-4E9E-B4E8-22633AFCB296}"/>
                </a:ext>
              </a:extLst>
            </p:cNvPr>
            <p:cNvSpPr txBox="1"/>
            <p:nvPr/>
          </p:nvSpPr>
          <p:spPr>
            <a:xfrm>
              <a:off x="7891677" y="4645916"/>
              <a:ext cx="639186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NDv2</a:t>
              </a:r>
            </a:p>
          </p:txBody>
        </p:sp>
      </p:grpSp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7522" y="437504"/>
            <a:ext cx="11016957" cy="814661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Azure ML/AI Infrastructure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78818D6-EF6E-4ABC-90B0-5BC02C355DA6}"/>
              </a:ext>
            </a:extLst>
          </p:cNvPr>
          <p:cNvGrpSpPr/>
          <p:nvPr/>
        </p:nvGrpSpPr>
        <p:grpSpPr>
          <a:xfrm>
            <a:off x="735189" y="3655294"/>
            <a:ext cx="666131" cy="510520"/>
            <a:chOff x="482514" y="3898203"/>
            <a:chExt cx="865582" cy="663377"/>
          </a:xfrm>
        </p:grpSpPr>
        <p:sp>
          <p:nvSpPr>
            <p:cNvPr id="258" name="monitor">
              <a:extLst>
                <a:ext uri="{FF2B5EF4-FFF2-40B4-BE49-F238E27FC236}">
                  <a16:creationId xmlns:a16="http://schemas.microsoft.com/office/drawing/2014/main" id="{4DF824E9-FA19-4BD4-8BFB-ABCF2C9431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514" y="3898203"/>
              <a:ext cx="865582" cy="663377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35FF55A-FAB7-484A-AFCE-EA9CDC679E6F}"/>
                </a:ext>
              </a:extLst>
            </p:cNvPr>
            <p:cNvSpPr txBox="1"/>
            <p:nvPr/>
          </p:nvSpPr>
          <p:spPr>
            <a:xfrm>
              <a:off x="834070" y="4032282"/>
              <a:ext cx="162471" cy="2519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7020BD7-3065-4182-8D63-27800A5278F7}"/>
              </a:ext>
            </a:extLst>
          </p:cNvPr>
          <p:cNvGrpSpPr/>
          <p:nvPr/>
        </p:nvGrpSpPr>
        <p:grpSpPr>
          <a:xfrm>
            <a:off x="1714513" y="3655285"/>
            <a:ext cx="666145" cy="510529"/>
            <a:chOff x="1681172" y="3898203"/>
            <a:chExt cx="865603" cy="663392"/>
          </a:xfrm>
        </p:grpSpPr>
        <p:sp>
          <p:nvSpPr>
            <p:cNvPr id="261" name="monitor">
              <a:extLst>
                <a:ext uri="{FF2B5EF4-FFF2-40B4-BE49-F238E27FC236}">
                  <a16:creationId xmlns:a16="http://schemas.microsoft.com/office/drawing/2014/main" id="{7A202243-286A-4F18-A9F7-CA683BA47D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81172" y="3898203"/>
              <a:ext cx="865603" cy="66339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2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D5864C4-0EFC-4492-AF0F-A58C15486AB4}"/>
                </a:ext>
              </a:extLst>
            </p:cNvPr>
            <p:cNvSpPr txBox="1"/>
            <p:nvPr/>
          </p:nvSpPr>
          <p:spPr>
            <a:xfrm>
              <a:off x="1922387" y="4032282"/>
              <a:ext cx="368687" cy="2519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Ev3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791F45C-CBE3-467F-82BE-785FB26DBB46}"/>
              </a:ext>
            </a:extLst>
          </p:cNvPr>
          <p:cNvGrpSpPr/>
          <p:nvPr/>
        </p:nvGrpSpPr>
        <p:grpSpPr>
          <a:xfrm>
            <a:off x="2693848" y="3655285"/>
            <a:ext cx="666145" cy="510529"/>
            <a:chOff x="2901150" y="3898203"/>
            <a:chExt cx="865603" cy="663392"/>
          </a:xfrm>
        </p:grpSpPr>
        <p:sp>
          <p:nvSpPr>
            <p:cNvPr id="264" name="monitor">
              <a:extLst>
                <a:ext uri="{FF2B5EF4-FFF2-40B4-BE49-F238E27FC236}">
                  <a16:creationId xmlns:a16="http://schemas.microsoft.com/office/drawing/2014/main" id="{BD505D0A-4D9A-4D92-8C56-FE11E6B8B3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01150" y="3898203"/>
              <a:ext cx="865603" cy="66339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2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EBD52B4-0AAB-4359-A4E7-0A918066361F}"/>
                </a:ext>
              </a:extLst>
            </p:cNvPr>
            <p:cNvSpPr txBox="1"/>
            <p:nvPr/>
          </p:nvSpPr>
          <p:spPr>
            <a:xfrm>
              <a:off x="3225636" y="4032282"/>
              <a:ext cx="216630" cy="2519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</a:p>
          </p:txBody>
        </p:sp>
      </p:grpSp>
      <p:pic>
        <p:nvPicPr>
          <p:cNvPr id="266" name="Picture 265">
            <a:extLst>
              <a:ext uri="{FF2B5EF4-FFF2-40B4-BE49-F238E27FC236}">
                <a16:creationId xmlns:a16="http://schemas.microsoft.com/office/drawing/2014/main" id="{5EAF85A0-D877-4694-9AE3-5AFA68F4A7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3" y="3512061"/>
            <a:ext cx="408073" cy="408073"/>
          </a:xfrm>
          <a:prstGeom prst="rect">
            <a:avLst/>
          </a:prstGeom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DC01CD0D-38EE-409B-99CA-9B27316602D4}"/>
              </a:ext>
            </a:extLst>
          </p:cNvPr>
          <p:cNvSpPr/>
          <p:nvPr/>
        </p:nvSpPr>
        <p:spPr bwMode="auto">
          <a:xfrm>
            <a:off x="452776" y="3316282"/>
            <a:ext cx="3113177" cy="958374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0654CDB0-7D18-4BE0-A19F-B8EC6163C1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07" y="3512061"/>
            <a:ext cx="408073" cy="408073"/>
          </a:xfrm>
          <a:prstGeom prst="rect">
            <a:avLst/>
          </a:prstGeom>
        </p:spPr>
      </p:pic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300E2AA-CB67-424E-A7FC-7F92E929D164}"/>
              </a:ext>
            </a:extLst>
          </p:cNvPr>
          <p:cNvGrpSpPr/>
          <p:nvPr/>
        </p:nvGrpSpPr>
        <p:grpSpPr>
          <a:xfrm>
            <a:off x="9634663" y="3062988"/>
            <a:ext cx="1762874" cy="1197529"/>
            <a:chOff x="10191825" y="4362276"/>
            <a:chExt cx="1798478" cy="12217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D3712CD7-D5EB-409A-95A7-24FA9A2F677C}"/>
                </a:ext>
              </a:extLst>
            </p:cNvPr>
            <p:cNvGrpSpPr/>
            <p:nvPr/>
          </p:nvGrpSpPr>
          <p:grpSpPr>
            <a:xfrm>
              <a:off x="10820931" y="4945353"/>
              <a:ext cx="679584" cy="520830"/>
              <a:chOff x="5869960" y="5545901"/>
              <a:chExt cx="679584" cy="520830"/>
            </a:xfrm>
          </p:grpSpPr>
          <p:sp>
            <p:nvSpPr>
              <p:cNvPr id="276" name="monitor">
                <a:extLst>
                  <a:ext uri="{FF2B5EF4-FFF2-40B4-BE49-F238E27FC236}">
                    <a16:creationId xmlns:a16="http://schemas.microsoft.com/office/drawing/2014/main" id="{24D8D36B-FB3A-4A91-A1F5-CCD62E997F9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69960" y="5545901"/>
                <a:ext cx="679584" cy="520830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solidFill>
                <a:srgbClr val="FFFFFF"/>
              </a:solidFill>
              <a:ln w="15875" cap="sq">
                <a:solidFill>
                  <a:srgbClr val="2F2F2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567" kern="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D493ACE1-D00E-4E95-AAC9-C4BEBA96B4ED}"/>
                  </a:ext>
                </a:extLst>
              </p:cNvPr>
              <p:cNvSpPr txBox="1"/>
              <p:nvPr/>
            </p:nvSpPr>
            <p:spPr>
              <a:xfrm>
                <a:off x="5970304" y="5677251"/>
                <a:ext cx="490025" cy="197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192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b="1" kern="0" dirty="0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FPGA</a:t>
                </a:r>
              </a:p>
            </p:txBody>
          </p:sp>
        </p:grp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927FA83-7D7D-4FB5-8DF0-5F2F3FB3623B}"/>
                </a:ext>
              </a:extLst>
            </p:cNvPr>
            <p:cNvSpPr/>
            <p:nvPr/>
          </p:nvSpPr>
          <p:spPr bwMode="auto">
            <a:xfrm>
              <a:off x="10331144" y="4606261"/>
              <a:ext cx="1659159" cy="977730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3CD7829B-93AF-4C0F-960D-231AF13E86D4}"/>
                </a:ext>
              </a:extLst>
            </p:cNvPr>
            <p:cNvSpPr/>
            <p:nvPr/>
          </p:nvSpPr>
          <p:spPr bwMode="auto">
            <a:xfrm>
              <a:off x="10531416" y="4362276"/>
              <a:ext cx="792755" cy="516817"/>
            </a:xfrm>
            <a:prstGeom prst="rect">
              <a:avLst/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925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solidFill>
                    <a:srgbClr val="D83B0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FPGAs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6E3FCE5-C10B-43B5-8A77-3267A308E2CA}"/>
                </a:ext>
              </a:extLst>
            </p:cNvPr>
            <p:cNvGrpSpPr/>
            <p:nvPr/>
          </p:nvGrpSpPr>
          <p:grpSpPr>
            <a:xfrm>
              <a:off x="10191825" y="4423280"/>
              <a:ext cx="448056" cy="448056"/>
              <a:chOff x="5303955" y="5210715"/>
              <a:chExt cx="365962" cy="36596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0DA28B7-1800-46A6-A9B8-DD7C2C5457EF}"/>
                  </a:ext>
                </a:extLst>
              </p:cNvPr>
              <p:cNvSpPr/>
              <p:nvPr/>
            </p:nvSpPr>
            <p:spPr bwMode="auto">
              <a:xfrm>
                <a:off x="5303955" y="5210715"/>
                <a:ext cx="365962" cy="365962"/>
              </a:xfrm>
              <a:prstGeom prst="ellipse">
                <a:avLst/>
              </a:prstGeom>
              <a:solidFill>
                <a:schemeClr val="bg1"/>
              </a:solidFill>
              <a:ln w="15875" cap="flat" cmpd="sng" algn="ctr">
                <a:solidFill>
                  <a:schemeClr val="accent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75" name="Browser_4">
                <a:extLst>
                  <a:ext uri="{FF2B5EF4-FFF2-40B4-BE49-F238E27FC236}">
                    <a16:creationId xmlns:a16="http://schemas.microsoft.com/office/drawing/2014/main" id="{466C398A-917D-41F5-9889-45F984335F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74611" y="5317724"/>
                <a:ext cx="206714" cy="152982"/>
              </a:xfrm>
              <a:custGeom>
                <a:avLst/>
                <a:gdLst>
                  <a:gd name="T0" fmla="*/ 80 w 604"/>
                  <a:gd name="T1" fmla="*/ 244 h 447"/>
                  <a:gd name="T2" fmla="*/ 320 w 604"/>
                  <a:gd name="T3" fmla="*/ 244 h 447"/>
                  <a:gd name="T4" fmla="*/ 80 w 604"/>
                  <a:gd name="T5" fmla="*/ 367 h 447"/>
                  <a:gd name="T6" fmla="*/ 320 w 604"/>
                  <a:gd name="T7" fmla="*/ 367 h 447"/>
                  <a:gd name="T8" fmla="*/ 525 w 604"/>
                  <a:gd name="T9" fmla="*/ 305 h 447"/>
                  <a:gd name="T10" fmla="*/ 525 w 604"/>
                  <a:gd name="T11" fmla="*/ 244 h 447"/>
                  <a:gd name="T12" fmla="*/ 403 w 604"/>
                  <a:gd name="T13" fmla="*/ 244 h 447"/>
                  <a:gd name="T14" fmla="*/ 403 w 604"/>
                  <a:gd name="T15" fmla="*/ 367 h 447"/>
                  <a:gd name="T16" fmla="*/ 525 w 604"/>
                  <a:gd name="T17" fmla="*/ 367 h 447"/>
                  <a:gd name="T18" fmla="*/ 525 w 604"/>
                  <a:gd name="T19" fmla="*/ 305 h 447"/>
                  <a:gd name="T20" fmla="*/ 525 w 604"/>
                  <a:gd name="T21" fmla="*/ 123 h 447"/>
                  <a:gd name="T22" fmla="*/ 525 w 604"/>
                  <a:gd name="T23" fmla="*/ 80 h 447"/>
                  <a:gd name="T24" fmla="*/ 82 w 604"/>
                  <a:gd name="T25" fmla="*/ 80 h 447"/>
                  <a:gd name="T26" fmla="*/ 82 w 604"/>
                  <a:gd name="T27" fmla="*/ 166 h 447"/>
                  <a:gd name="T28" fmla="*/ 525 w 604"/>
                  <a:gd name="T29" fmla="*/ 166 h 447"/>
                  <a:gd name="T30" fmla="*/ 525 w 604"/>
                  <a:gd name="T31" fmla="*/ 123 h 447"/>
                  <a:gd name="T32" fmla="*/ 604 w 604"/>
                  <a:gd name="T33" fmla="*/ 225 h 447"/>
                  <a:gd name="T34" fmla="*/ 604 w 604"/>
                  <a:gd name="T35" fmla="*/ 0 h 447"/>
                  <a:gd name="T36" fmla="*/ 0 w 604"/>
                  <a:gd name="T37" fmla="*/ 0 h 447"/>
                  <a:gd name="T38" fmla="*/ 0 w 604"/>
                  <a:gd name="T39" fmla="*/ 447 h 447"/>
                  <a:gd name="T40" fmla="*/ 604 w 604"/>
                  <a:gd name="T41" fmla="*/ 447 h 447"/>
                  <a:gd name="T42" fmla="*/ 604 w 604"/>
                  <a:gd name="T43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04" h="447">
                    <a:moveTo>
                      <a:pt x="80" y="244"/>
                    </a:moveTo>
                    <a:lnTo>
                      <a:pt x="320" y="244"/>
                    </a:lnTo>
                    <a:moveTo>
                      <a:pt x="80" y="367"/>
                    </a:moveTo>
                    <a:lnTo>
                      <a:pt x="320" y="367"/>
                    </a:lnTo>
                    <a:moveTo>
                      <a:pt x="525" y="305"/>
                    </a:moveTo>
                    <a:lnTo>
                      <a:pt x="525" y="244"/>
                    </a:lnTo>
                    <a:lnTo>
                      <a:pt x="403" y="244"/>
                    </a:lnTo>
                    <a:lnTo>
                      <a:pt x="403" y="367"/>
                    </a:lnTo>
                    <a:lnTo>
                      <a:pt x="525" y="367"/>
                    </a:lnTo>
                    <a:lnTo>
                      <a:pt x="525" y="305"/>
                    </a:lnTo>
                    <a:moveTo>
                      <a:pt x="525" y="123"/>
                    </a:moveTo>
                    <a:lnTo>
                      <a:pt x="525" y="80"/>
                    </a:lnTo>
                    <a:lnTo>
                      <a:pt x="82" y="80"/>
                    </a:lnTo>
                    <a:lnTo>
                      <a:pt x="82" y="166"/>
                    </a:lnTo>
                    <a:lnTo>
                      <a:pt x="525" y="166"/>
                    </a:lnTo>
                    <a:lnTo>
                      <a:pt x="525" y="123"/>
                    </a:lnTo>
                    <a:moveTo>
                      <a:pt x="604" y="225"/>
                    </a:moveTo>
                    <a:lnTo>
                      <a:pt x="604" y="0"/>
                    </a:lnTo>
                    <a:lnTo>
                      <a:pt x="0" y="0"/>
                    </a:lnTo>
                    <a:lnTo>
                      <a:pt x="0" y="447"/>
                    </a:lnTo>
                    <a:lnTo>
                      <a:pt x="604" y="447"/>
                    </a:lnTo>
                    <a:lnTo>
                      <a:pt x="604" y="225"/>
                    </a:lnTo>
                  </a:path>
                </a:pathLst>
              </a:custGeom>
              <a:noFill/>
              <a:ln w="15875" cap="sq">
                <a:solidFill>
                  <a:srgbClr val="2F2F2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E8574C-3672-4EBC-A512-B9277E4564E0}"/>
              </a:ext>
            </a:extLst>
          </p:cNvPr>
          <p:cNvSpPr/>
          <p:nvPr/>
        </p:nvSpPr>
        <p:spPr bwMode="auto">
          <a:xfrm>
            <a:off x="794465" y="3169486"/>
            <a:ext cx="666131" cy="330633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1" kern="0" dirty="0">
                <a:solidFill>
                  <a:srgbClr val="D83B0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CPUs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2849953-4FF0-4EA0-B1D4-F76A79A3C35F}"/>
              </a:ext>
            </a:extLst>
          </p:cNvPr>
          <p:cNvGrpSpPr/>
          <p:nvPr/>
        </p:nvGrpSpPr>
        <p:grpSpPr>
          <a:xfrm>
            <a:off x="358773" y="3152736"/>
            <a:ext cx="439185" cy="439185"/>
            <a:chOff x="282369" y="3629439"/>
            <a:chExt cx="365962" cy="365962"/>
          </a:xfrm>
          <a:solidFill>
            <a:srgbClr val="FFFFFF">
              <a:lumMod val="95000"/>
            </a:srgbClr>
          </a:solidFill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1F5EAE9-AB56-4C6C-A206-D874B6374FDA}"/>
                </a:ext>
              </a:extLst>
            </p:cNvPr>
            <p:cNvSpPr/>
            <p:nvPr/>
          </p:nvSpPr>
          <p:spPr bwMode="auto">
            <a:xfrm>
              <a:off x="282369" y="3629439"/>
              <a:ext cx="365962" cy="365962"/>
            </a:xfrm>
            <a:prstGeom prst="ellipse">
              <a:avLst/>
            </a:prstGeom>
            <a:solidFill>
              <a:schemeClr val="bg1"/>
            </a:solidFill>
            <a:ln w="15875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88" name="chip">
              <a:extLst>
                <a:ext uri="{FF2B5EF4-FFF2-40B4-BE49-F238E27FC236}">
                  <a16:creationId xmlns:a16="http://schemas.microsoft.com/office/drawing/2014/main" id="{2D9E8A72-7E20-489D-B7DE-CFA6C4B449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5762" y="3720981"/>
              <a:ext cx="179177" cy="182879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18FDC88-05A0-41D4-AE96-CBA14666E2DF}"/>
              </a:ext>
            </a:extLst>
          </p:cNvPr>
          <p:cNvGrpSpPr/>
          <p:nvPr/>
        </p:nvGrpSpPr>
        <p:grpSpPr>
          <a:xfrm>
            <a:off x="4914947" y="3665508"/>
            <a:ext cx="666131" cy="510520"/>
            <a:chOff x="6142928" y="4501551"/>
            <a:chExt cx="931982" cy="714265"/>
          </a:xfrm>
        </p:grpSpPr>
        <p:sp>
          <p:nvSpPr>
            <p:cNvPr id="290" name="monitor">
              <a:extLst>
                <a:ext uri="{FF2B5EF4-FFF2-40B4-BE49-F238E27FC236}">
                  <a16:creationId xmlns:a16="http://schemas.microsoft.com/office/drawing/2014/main" id="{3178255C-E530-4BC7-AF67-D178B7F53A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2928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4FF1087-609E-47E5-AD4F-B5CC89D6F700}"/>
                </a:ext>
              </a:extLst>
            </p:cNvPr>
            <p:cNvSpPr txBox="1"/>
            <p:nvPr/>
          </p:nvSpPr>
          <p:spPr>
            <a:xfrm>
              <a:off x="6433984" y="4645916"/>
              <a:ext cx="349871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8FCC22-82F0-4EA8-AE59-08377364679F}"/>
              </a:ext>
            </a:extLst>
          </p:cNvPr>
          <p:cNvGrpSpPr/>
          <p:nvPr/>
        </p:nvGrpSpPr>
        <p:grpSpPr>
          <a:xfrm>
            <a:off x="6918530" y="3669579"/>
            <a:ext cx="666131" cy="510520"/>
            <a:chOff x="7745277" y="4501551"/>
            <a:chExt cx="931982" cy="714265"/>
          </a:xfrm>
        </p:grpSpPr>
        <p:sp>
          <p:nvSpPr>
            <p:cNvPr id="293" name="monitor">
              <a:extLst>
                <a:ext uri="{FF2B5EF4-FFF2-40B4-BE49-F238E27FC236}">
                  <a16:creationId xmlns:a16="http://schemas.microsoft.com/office/drawing/2014/main" id="{2AE36D1C-52B1-498C-9AF0-9C620EEAA7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6A44CC9-42FC-4387-9354-5BBE64D2C951}"/>
                </a:ext>
              </a:extLst>
            </p:cNvPr>
            <p:cNvSpPr txBox="1"/>
            <p:nvPr/>
          </p:nvSpPr>
          <p:spPr>
            <a:xfrm>
              <a:off x="8034088" y="4645916"/>
              <a:ext cx="354356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NV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7B97003-5C75-4E94-A202-F9892EA3EA59}"/>
              </a:ext>
            </a:extLst>
          </p:cNvPr>
          <p:cNvGrpSpPr/>
          <p:nvPr/>
        </p:nvGrpSpPr>
        <p:grpSpPr>
          <a:xfrm>
            <a:off x="7832641" y="3665508"/>
            <a:ext cx="666131" cy="510520"/>
            <a:chOff x="7745277" y="4501551"/>
            <a:chExt cx="931982" cy="714265"/>
          </a:xfrm>
        </p:grpSpPr>
        <p:sp>
          <p:nvSpPr>
            <p:cNvPr id="296" name="monitor">
              <a:extLst>
                <a:ext uri="{FF2B5EF4-FFF2-40B4-BE49-F238E27FC236}">
                  <a16:creationId xmlns:a16="http://schemas.microsoft.com/office/drawing/2014/main" id="{4050DB84-AE17-4C5C-ABA9-6A5E674F972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99B2F6FD-B76D-424D-A41F-AE8A355207A4}"/>
                </a:ext>
              </a:extLst>
            </p:cNvPr>
            <p:cNvSpPr txBox="1"/>
            <p:nvPr/>
          </p:nvSpPr>
          <p:spPr>
            <a:xfrm>
              <a:off x="8025122" y="4645916"/>
              <a:ext cx="37229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ND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00A8B5D-D571-4C74-99D0-F000931280A5}"/>
              </a:ext>
            </a:extLst>
          </p:cNvPr>
          <p:cNvGrpSpPr/>
          <p:nvPr/>
        </p:nvGrpSpPr>
        <p:grpSpPr>
          <a:xfrm>
            <a:off x="5907474" y="3665508"/>
            <a:ext cx="666131" cy="510520"/>
            <a:chOff x="7745277" y="4501551"/>
            <a:chExt cx="931982" cy="714265"/>
          </a:xfrm>
        </p:grpSpPr>
        <p:sp>
          <p:nvSpPr>
            <p:cNvPr id="299" name="monitor">
              <a:extLst>
                <a:ext uri="{FF2B5EF4-FFF2-40B4-BE49-F238E27FC236}">
                  <a16:creationId xmlns:a16="http://schemas.microsoft.com/office/drawing/2014/main" id="{ADD51037-16D3-4D8C-AABA-A31C53DE75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05FE7-6C9D-4202-8369-C4BD23B9F9B9}"/>
                </a:ext>
              </a:extLst>
            </p:cNvPr>
            <p:cNvSpPr txBox="1"/>
            <p:nvPr/>
          </p:nvSpPr>
          <p:spPr>
            <a:xfrm>
              <a:off x="7902891" y="4645916"/>
              <a:ext cx="61675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NCv2</a:t>
              </a:r>
            </a:p>
          </p:txBody>
        </p: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89B54B3-87D4-45DC-B306-CF2FC919D86D}"/>
              </a:ext>
            </a:extLst>
          </p:cNvPr>
          <p:cNvSpPr/>
          <p:nvPr/>
        </p:nvSpPr>
        <p:spPr bwMode="auto">
          <a:xfrm>
            <a:off x="4794140" y="3316282"/>
            <a:ext cx="3955599" cy="1720094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7D10496-BBFD-4E49-9D06-AF5E4C0C70AA}"/>
              </a:ext>
            </a:extLst>
          </p:cNvPr>
          <p:cNvSpPr/>
          <p:nvPr/>
        </p:nvSpPr>
        <p:spPr bwMode="auto">
          <a:xfrm>
            <a:off x="5009321" y="3171581"/>
            <a:ext cx="792676" cy="330633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1" kern="0" dirty="0">
                <a:solidFill>
                  <a:srgbClr val="D83B0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GPUs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B3A7111-0F95-4785-AC08-57D5E4AA36E9}"/>
              </a:ext>
            </a:extLst>
          </p:cNvPr>
          <p:cNvGrpSpPr/>
          <p:nvPr/>
        </p:nvGrpSpPr>
        <p:grpSpPr>
          <a:xfrm>
            <a:off x="4570975" y="3148147"/>
            <a:ext cx="439185" cy="439185"/>
            <a:chOff x="6171198" y="3604950"/>
            <a:chExt cx="365962" cy="365962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E7A7AB44-D4B9-4BCC-9174-81024892DBDD}"/>
                </a:ext>
              </a:extLst>
            </p:cNvPr>
            <p:cNvSpPr/>
            <p:nvPr/>
          </p:nvSpPr>
          <p:spPr bwMode="auto">
            <a:xfrm>
              <a:off x="6171198" y="3604950"/>
              <a:ext cx="365962" cy="365962"/>
            </a:xfrm>
            <a:prstGeom prst="ellipse">
              <a:avLst/>
            </a:prstGeom>
            <a:solidFill>
              <a:schemeClr val="bg1"/>
            </a:solidFill>
            <a:ln w="15875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PhotoCollection_E7AA">
              <a:extLst>
                <a:ext uri="{FF2B5EF4-FFF2-40B4-BE49-F238E27FC236}">
                  <a16:creationId xmlns:a16="http://schemas.microsoft.com/office/drawing/2014/main" id="{7B610DE4-1F3A-47FF-A79E-7DE276CF4A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48767" y="3707389"/>
              <a:ext cx="210824" cy="161085"/>
            </a:xfrm>
            <a:custGeom>
              <a:avLst/>
              <a:gdLst>
                <a:gd name="T0" fmla="*/ 3326 w 3752"/>
                <a:gd name="T1" fmla="*/ 2439 h 2865"/>
                <a:gd name="T2" fmla="*/ 0 w 3752"/>
                <a:gd name="T3" fmla="*/ 2439 h 2865"/>
                <a:gd name="T4" fmla="*/ 0 w 3752"/>
                <a:gd name="T5" fmla="*/ 0 h 2865"/>
                <a:gd name="T6" fmla="*/ 3326 w 3752"/>
                <a:gd name="T7" fmla="*/ 0 h 2865"/>
                <a:gd name="T8" fmla="*/ 3326 w 3752"/>
                <a:gd name="T9" fmla="*/ 2439 h 2865"/>
                <a:gd name="T10" fmla="*/ 2616 w 3752"/>
                <a:gd name="T11" fmla="*/ 665 h 2865"/>
                <a:gd name="T12" fmla="*/ 2660 w 3752"/>
                <a:gd name="T13" fmla="*/ 710 h 2865"/>
                <a:gd name="T14" fmla="*/ 2705 w 3752"/>
                <a:gd name="T15" fmla="*/ 665 h 2865"/>
                <a:gd name="T16" fmla="*/ 2660 w 3752"/>
                <a:gd name="T17" fmla="*/ 620 h 2865"/>
                <a:gd name="T18" fmla="*/ 2616 w 3752"/>
                <a:gd name="T19" fmla="*/ 665 h 2865"/>
                <a:gd name="T20" fmla="*/ 2660 w 3752"/>
                <a:gd name="T21" fmla="*/ 2439 h 2865"/>
                <a:gd name="T22" fmla="*/ 887 w 3752"/>
                <a:gd name="T23" fmla="*/ 665 h 2865"/>
                <a:gd name="T24" fmla="*/ 0 w 3752"/>
                <a:gd name="T25" fmla="*/ 1552 h 2865"/>
                <a:gd name="T26" fmla="*/ 3326 w 3752"/>
                <a:gd name="T27" fmla="*/ 2217 h 2865"/>
                <a:gd name="T28" fmla="*/ 2439 w 3752"/>
                <a:gd name="T29" fmla="*/ 1330 h 2865"/>
                <a:gd name="T30" fmla="*/ 1995 w 3752"/>
                <a:gd name="T31" fmla="*/ 1774 h 2865"/>
                <a:gd name="T32" fmla="*/ 426 w 3752"/>
                <a:gd name="T33" fmla="*/ 2439 h 2865"/>
                <a:gd name="T34" fmla="*/ 426 w 3752"/>
                <a:gd name="T35" fmla="*/ 2865 h 2865"/>
                <a:gd name="T36" fmla="*/ 3752 w 3752"/>
                <a:gd name="T37" fmla="*/ 2865 h 2865"/>
                <a:gd name="T38" fmla="*/ 3752 w 3752"/>
                <a:gd name="T39" fmla="*/ 426 h 2865"/>
                <a:gd name="T40" fmla="*/ 3326 w 3752"/>
                <a:gd name="T41" fmla="*/ 426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2" h="2865">
                  <a:moveTo>
                    <a:pt x="3326" y="2439"/>
                  </a:moveTo>
                  <a:cubicBezTo>
                    <a:pt x="0" y="2439"/>
                    <a:pt x="0" y="2439"/>
                    <a:pt x="0" y="2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26" y="0"/>
                    <a:pt x="3326" y="0"/>
                    <a:pt x="3326" y="0"/>
                  </a:cubicBezTo>
                  <a:lnTo>
                    <a:pt x="3326" y="2439"/>
                  </a:lnTo>
                  <a:close/>
                  <a:moveTo>
                    <a:pt x="2616" y="665"/>
                  </a:moveTo>
                  <a:cubicBezTo>
                    <a:pt x="2616" y="690"/>
                    <a:pt x="2636" y="710"/>
                    <a:pt x="2660" y="710"/>
                  </a:cubicBezTo>
                  <a:cubicBezTo>
                    <a:pt x="2685" y="710"/>
                    <a:pt x="2705" y="690"/>
                    <a:pt x="2705" y="665"/>
                  </a:cubicBezTo>
                  <a:cubicBezTo>
                    <a:pt x="2705" y="640"/>
                    <a:pt x="2685" y="620"/>
                    <a:pt x="2660" y="620"/>
                  </a:cubicBezTo>
                  <a:cubicBezTo>
                    <a:pt x="2636" y="620"/>
                    <a:pt x="2616" y="640"/>
                    <a:pt x="2616" y="665"/>
                  </a:cubicBezTo>
                  <a:close/>
                  <a:moveTo>
                    <a:pt x="2660" y="2439"/>
                  </a:moveTo>
                  <a:cubicBezTo>
                    <a:pt x="887" y="665"/>
                    <a:pt x="887" y="665"/>
                    <a:pt x="887" y="665"/>
                  </a:cubicBezTo>
                  <a:cubicBezTo>
                    <a:pt x="0" y="1552"/>
                    <a:pt x="0" y="1552"/>
                    <a:pt x="0" y="1552"/>
                  </a:cubicBezTo>
                  <a:moveTo>
                    <a:pt x="3326" y="2217"/>
                  </a:moveTo>
                  <a:cubicBezTo>
                    <a:pt x="2439" y="1330"/>
                    <a:pt x="2439" y="1330"/>
                    <a:pt x="2439" y="1330"/>
                  </a:cubicBezTo>
                  <a:cubicBezTo>
                    <a:pt x="1995" y="1774"/>
                    <a:pt x="1995" y="1774"/>
                    <a:pt x="1995" y="1774"/>
                  </a:cubicBezTo>
                  <a:moveTo>
                    <a:pt x="426" y="2439"/>
                  </a:moveTo>
                  <a:cubicBezTo>
                    <a:pt x="426" y="2865"/>
                    <a:pt x="426" y="2865"/>
                    <a:pt x="426" y="2865"/>
                  </a:cubicBezTo>
                  <a:cubicBezTo>
                    <a:pt x="3752" y="2865"/>
                    <a:pt x="3752" y="2865"/>
                    <a:pt x="3752" y="2865"/>
                  </a:cubicBezTo>
                  <a:cubicBezTo>
                    <a:pt x="3752" y="426"/>
                    <a:pt x="3752" y="426"/>
                    <a:pt x="3752" y="426"/>
                  </a:cubicBezTo>
                  <a:cubicBezTo>
                    <a:pt x="3326" y="426"/>
                    <a:pt x="3326" y="426"/>
                    <a:pt x="3326" y="426"/>
                  </a:cubicBezTo>
                </a:path>
              </a:pathLst>
            </a:custGeom>
            <a:noFill/>
            <a:ln w="15875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kern="0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1C0B900-E388-4825-BBB6-7CF7CDCD87DE}"/>
              </a:ext>
            </a:extLst>
          </p:cNvPr>
          <p:cNvGrpSpPr/>
          <p:nvPr/>
        </p:nvGrpSpPr>
        <p:grpSpPr>
          <a:xfrm>
            <a:off x="5907474" y="4310568"/>
            <a:ext cx="666131" cy="510520"/>
            <a:chOff x="7745277" y="4501551"/>
            <a:chExt cx="931982" cy="714265"/>
          </a:xfrm>
        </p:grpSpPr>
        <p:sp>
          <p:nvSpPr>
            <p:cNvPr id="315" name="monitor">
              <a:extLst>
                <a:ext uri="{FF2B5EF4-FFF2-40B4-BE49-F238E27FC236}">
                  <a16:creationId xmlns:a16="http://schemas.microsoft.com/office/drawing/2014/main" id="{CAB78034-37A4-40C8-A226-A434266DF9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12994AA1-75C8-4894-BF93-99723BDF7BD8}"/>
                </a:ext>
              </a:extLst>
            </p:cNvPr>
            <p:cNvSpPr txBox="1"/>
            <p:nvPr/>
          </p:nvSpPr>
          <p:spPr>
            <a:xfrm>
              <a:off x="7902891" y="4645916"/>
              <a:ext cx="61675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NCv3</a:t>
              </a: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6122410E-E975-41FD-B93A-9D8EE4354442}"/>
              </a:ext>
            </a:extLst>
          </p:cNvPr>
          <p:cNvSpPr txBox="1"/>
          <p:nvPr/>
        </p:nvSpPr>
        <p:spPr>
          <a:xfrm>
            <a:off x="7744116" y="4817010"/>
            <a:ext cx="8431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4192">
              <a:spcAft>
                <a:spcPts val="588"/>
              </a:spcAft>
              <a:defRPr/>
            </a:pPr>
            <a:r>
              <a:rPr lang="en-US" sz="1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(coming soon)</a:t>
            </a:r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46D89BD5-2EF1-4DA0-B2F3-1E8BA986E0CD}"/>
              </a:ext>
            </a:extLst>
          </p:cNvPr>
          <p:cNvGrpSpPr/>
          <p:nvPr/>
        </p:nvGrpSpPr>
        <p:grpSpPr>
          <a:xfrm>
            <a:off x="6918530" y="4288499"/>
            <a:ext cx="666131" cy="510520"/>
            <a:chOff x="7745277" y="4501551"/>
            <a:chExt cx="931982" cy="714265"/>
          </a:xfrm>
        </p:grpSpPr>
        <p:sp>
          <p:nvSpPr>
            <p:cNvPr id="322" name="monitor">
              <a:extLst>
                <a:ext uri="{FF2B5EF4-FFF2-40B4-BE49-F238E27FC236}">
                  <a16:creationId xmlns:a16="http://schemas.microsoft.com/office/drawing/2014/main" id="{B55CB9EE-D631-4EE0-A617-7FB590B3C4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71C6E00D-2C40-4575-9601-E70BB22FBCC6}"/>
                </a:ext>
              </a:extLst>
            </p:cNvPr>
            <p:cNvSpPr txBox="1"/>
            <p:nvPr/>
          </p:nvSpPr>
          <p:spPr>
            <a:xfrm>
              <a:off x="7900645" y="4645916"/>
              <a:ext cx="621244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NVv2</a:t>
              </a: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8C72AFED-2403-47A6-8C14-E7F0751508EC}"/>
              </a:ext>
            </a:extLst>
          </p:cNvPr>
          <p:cNvSpPr txBox="1"/>
          <p:nvPr/>
        </p:nvSpPr>
        <p:spPr>
          <a:xfrm>
            <a:off x="6830005" y="4817010"/>
            <a:ext cx="8431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4192">
              <a:spcAft>
                <a:spcPts val="588"/>
              </a:spcAft>
              <a:defRPr/>
            </a:pPr>
            <a:r>
              <a:rPr lang="en-US" sz="1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(coming soon)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B83636-763D-474A-A0DF-9BC74BBE4A47}"/>
              </a:ext>
            </a:extLst>
          </p:cNvPr>
          <p:cNvSpPr/>
          <p:nvPr/>
        </p:nvSpPr>
        <p:spPr bwMode="auto">
          <a:xfrm>
            <a:off x="11604479" y="122074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33F6BD-B626-4146-B07C-BD8056E2E415}"/>
              </a:ext>
            </a:extLst>
          </p:cNvPr>
          <p:cNvSpPr/>
          <p:nvPr/>
        </p:nvSpPr>
        <p:spPr bwMode="auto">
          <a:xfrm>
            <a:off x="11604479" y="239567"/>
            <a:ext cx="502893" cy="88167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CE67E9-8C55-4460-B7E9-CF2B8EDF8861}"/>
              </a:ext>
            </a:extLst>
          </p:cNvPr>
          <p:cNvSpPr/>
          <p:nvPr/>
        </p:nvSpPr>
        <p:spPr bwMode="auto">
          <a:xfrm>
            <a:off x="11604479" y="357060"/>
            <a:ext cx="502893" cy="88167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35AF297-4416-42A3-B7A0-DF678E159EEB}"/>
              </a:ext>
            </a:extLst>
          </p:cNvPr>
          <p:cNvSpPr/>
          <p:nvPr/>
        </p:nvSpPr>
        <p:spPr bwMode="auto">
          <a:xfrm>
            <a:off x="11604479" y="474552"/>
            <a:ext cx="502893" cy="8816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8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31C2A-371C-48AA-A972-49E3C5CDC5DB}"/>
              </a:ext>
            </a:extLst>
          </p:cNvPr>
          <p:cNvSpPr/>
          <p:nvPr/>
        </p:nvSpPr>
        <p:spPr bwMode="auto">
          <a:xfrm>
            <a:off x="3349018" y="2703787"/>
            <a:ext cx="5452171" cy="281970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58F36F-537E-4C15-A8C6-1D8EC29C25E3}"/>
              </a:ext>
            </a:extLst>
          </p:cNvPr>
          <p:cNvCxnSpPr>
            <a:cxnSpLocks/>
          </p:cNvCxnSpPr>
          <p:nvPr/>
        </p:nvCxnSpPr>
        <p:spPr>
          <a:xfrm flipH="1">
            <a:off x="3537154" y="2703787"/>
            <a:ext cx="479907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96B1F-7C5B-49FA-B28C-68CF178EAEC3}"/>
              </a:ext>
            </a:extLst>
          </p:cNvPr>
          <p:cNvCxnSpPr/>
          <p:nvPr/>
        </p:nvCxnSpPr>
        <p:spPr>
          <a:xfrm>
            <a:off x="3349018" y="2632596"/>
            <a:ext cx="0" cy="3574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D7AAE9F-5002-4356-8F3D-9AC68FD0E84E}"/>
              </a:ext>
            </a:extLst>
          </p:cNvPr>
          <p:cNvCxnSpPr/>
          <p:nvPr/>
        </p:nvCxnSpPr>
        <p:spPr>
          <a:xfrm>
            <a:off x="8813187" y="2632596"/>
            <a:ext cx="0" cy="3574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AF9FA63-1659-409A-B8A5-05752C42D3C0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345DFD0-7683-4F51-B75D-173E208B321C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746167-E7F9-444B-9EBE-5286EC447F26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9D1471-10A3-4E69-8E65-577E85D7EEE8}"/>
              </a:ext>
            </a:extLst>
          </p:cNvPr>
          <p:cNvCxnSpPr>
            <a:cxnSpLocks/>
          </p:cNvCxnSpPr>
          <p:nvPr/>
        </p:nvCxnSpPr>
        <p:spPr>
          <a:xfrm flipH="1">
            <a:off x="8661911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8D44BA-03F7-42D8-A064-225225E49E8D}"/>
              </a:ext>
            </a:extLst>
          </p:cNvPr>
          <p:cNvCxnSpPr>
            <a:cxnSpLocks/>
          </p:cNvCxnSpPr>
          <p:nvPr/>
        </p:nvCxnSpPr>
        <p:spPr>
          <a:xfrm flipH="1">
            <a:off x="8661911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10B718C0-9319-4366-B49B-250466C6E13A}"/>
              </a:ext>
            </a:extLst>
          </p:cNvPr>
          <p:cNvSpPr/>
          <p:nvPr/>
        </p:nvSpPr>
        <p:spPr bwMode="auto">
          <a:xfrm>
            <a:off x="8583635" y="5284813"/>
            <a:ext cx="505392" cy="35711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CC5B8552-71CD-4930-97C2-06DDD77C4E63}"/>
              </a:ext>
            </a:extLst>
          </p:cNvPr>
          <p:cNvSpPr/>
          <p:nvPr/>
        </p:nvSpPr>
        <p:spPr bwMode="auto">
          <a:xfrm>
            <a:off x="5158612" y="5190212"/>
            <a:ext cx="417947" cy="53616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632386D2-E87F-49F1-8F1F-C523E8AC55B6}"/>
              </a:ext>
            </a:extLst>
          </p:cNvPr>
          <p:cNvSpPr/>
          <p:nvPr/>
        </p:nvSpPr>
        <p:spPr bwMode="auto">
          <a:xfrm>
            <a:off x="4157661" y="5244393"/>
            <a:ext cx="558919" cy="39753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643FBEAC-552E-4666-85C1-2656AD84811C}"/>
              </a:ext>
            </a:extLst>
          </p:cNvPr>
          <p:cNvSpPr/>
          <p:nvPr/>
        </p:nvSpPr>
        <p:spPr bwMode="auto">
          <a:xfrm>
            <a:off x="3179118" y="5190212"/>
            <a:ext cx="411892" cy="6864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9044" y="457621"/>
            <a:ext cx="11016957" cy="1107996"/>
          </a:xfrm>
        </p:spPr>
        <p:txBody>
          <a:bodyPr/>
          <a:lstStyle/>
          <a:p>
            <a:pPr algn="ctr" defTabSz="932293" fontAlgn="base">
              <a:spcAft>
                <a:spcPct val="0"/>
              </a:spcAft>
              <a:defRPr/>
            </a:pPr>
            <a:r>
              <a:rPr lang="en-US" dirty="0">
                <a:cs typeface="Segoe UI Light" panose="020B0502040204020203" pitchFamily="34" charset="0"/>
              </a:rPr>
              <a:t>Flexible deployment</a:t>
            </a:r>
            <a:br>
              <a:rPr lang="en-US" dirty="0">
                <a:cs typeface="Segoe UI Light" panose="020B0502040204020203" pitchFamily="34" charset="0"/>
              </a:rPr>
            </a:br>
            <a:r>
              <a:rPr lang="en-US" sz="1800" b="0" spc="0" dirty="0">
                <a:ln>
                  <a:noFill/>
                </a:ln>
                <a:solidFill>
                  <a:schemeClr val="accent3"/>
                </a:solidFill>
              </a:rPr>
              <a:t>Deploy and manage models on intelligent cloud and edge</a:t>
            </a:r>
            <a:br>
              <a:rPr lang="en-US" sz="1800" dirty="0"/>
            </a:br>
            <a:endParaRPr lang="en-US" sz="1800" b="0" spc="0" dirty="0">
              <a:ln>
                <a:noFill/>
              </a:ln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6A6236-3E67-4B4C-BE93-39D3FF109FFB}"/>
              </a:ext>
            </a:extLst>
          </p:cNvPr>
          <p:cNvSpPr/>
          <p:nvPr/>
        </p:nvSpPr>
        <p:spPr bwMode="auto">
          <a:xfrm>
            <a:off x="5268991" y="5285535"/>
            <a:ext cx="192535" cy="3059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2" name="Group 196">
            <a:extLst>
              <a:ext uri="{FF2B5EF4-FFF2-40B4-BE49-F238E27FC236}">
                <a16:creationId xmlns:a16="http://schemas.microsoft.com/office/drawing/2014/main" id="{064A158A-07AA-4BC1-8A67-16F1A71134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8501" y="5300369"/>
            <a:ext cx="206281" cy="393070"/>
            <a:chOff x="7261" y="805"/>
            <a:chExt cx="127" cy="242"/>
          </a:xfrm>
          <a:noFill/>
        </p:grpSpPr>
        <p:sp>
          <p:nvSpPr>
            <p:cNvPr id="93" name="Freeform 197">
              <a:extLst>
                <a:ext uri="{FF2B5EF4-FFF2-40B4-BE49-F238E27FC236}">
                  <a16:creationId xmlns:a16="http://schemas.microsoft.com/office/drawing/2014/main" id="{47DE2072-1EFF-4B16-8ADC-98CA1C313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5" name="Freeform 198">
              <a:extLst>
                <a:ext uri="{FF2B5EF4-FFF2-40B4-BE49-F238E27FC236}">
                  <a16:creationId xmlns:a16="http://schemas.microsoft.com/office/drawing/2014/main" id="{75221B70-A0DB-49B7-AF1D-3C17C890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6" name="Freeform 199">
              <a:extLst>
                <a:ext uri="{FF2B5EF4-FFF2-40B4-BE49-F238E27FC236}">
                  <a16:creationId xmlns:a16="http://schemas.microsoft.com/office/drawing/2014/main" id="{BD320A31-1017-4F57-90E1-FD938C866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7" name="Freeform 200">
              <a:extLst>
                <a:ext uri="{FF2B5EF4-FFF2-40B4-BE49-F238E27FC236}">
                  <a16:creationId xmlns:a16="http://schemas.microsoft.com/office/drawing/2014/main" id="{D9874F76-1178-4036-926A-A125ADC00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8" name="Oval 201">
              <a:extLst>
                <a:ext uri="{FF2B5EF4-FFF2-40B4-BE49-F238E27FC236}">
                  <a16:creationId xmlns:a16="http://schemas.microsoft.com/office/drawing/2014/main" id="{3FFA8A7E-CEDA-4488-A8B2-65BC12E74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9" name="Oval 202">
              <a:extLst>
                <a:ext uri="{FF2B5EF4-FFF2-40B4-BE49-F238E27FC236}">
                  <a16:creationId xmlns:a16="http://schemas.microsoft.com/office/drawing/2014/main" id="{39D53719-0A04-48F0-8231-BE40B773B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1" name="Oval 203">
              <a:extLst>
                <a:ext uri="{FF2B5EF4-FFF2-40B4-BE49-F238E27FC236}">
                  <a16:creationId xmlns:a16="http://schemas.microsoft.com/office/drawing/2014/main" id="{DE20EAB7-B881-48DA-A7C1-47644C076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104" name="Freeform 41">
            <a:extLst>
              <a:ext uri="{FF2B5EF4-FFF2-40B4-BE49-F238E27FC236}">
                <a16:creationId xmlns:a16="http://schemas.microsoft.com/office/drawing/2014/main" id="{1642E5DA-53B1-4CDC-B413-E2983663A94F}"/>
              </a:ext>
            </a:extLst>
          </p:cNvPr>
          <p:cNvSpPr>
            <a:spLocks noEditPoints="1"/>
          </p:cNvSpPr>
          <p:nvPr/>
        </p:nvSpPr>
        <p:spPr bwMode="auto">
          <a:xfrm>
            <a:off x="4201168" y="5326598"/>
            <a:ext cx="444011" cy="277507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784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105" name="Group 8">
            <a:extLst>
              <a:ext uri="{FF2B5EF4-FFF2-40B4-BE49-F238E27FC236}">
                <a16:creationId xmlns:a16="http://schemas.microsoft.com/office/drawing/2014/main" id="{68A58FD1-AD74-4055-8049-D57CFF8DBF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2654" y="5307653"/>
            <a:ext cx="419840" cy="341121"/>
            <a:chOff x="5458" y="3157"/>
            <a:chExt cx="304" cy="247"/>
          </a:xfrm>
          <a:solidFill>
            <a:schemeClr val="bg1"/>
          </a:solidFill>
        </p:grpSpPr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904394E6-5075-44F1-ADD8-6EF489678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78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CDA5059E-F7E3-4517-8B9A-EEA414941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78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27AC5A16-EEB1-4387-ADEF-0C8B6A1C32D7}"/>
              </a:ext>
            </a:extLst>
          </p:cNvPr>
          <p:cNvSpPr/>
          <p:nvPr/>
        </p:nvSpPr>
        <p:spPr bwMode="auto">
          <a:xfrm>
            <a:off x="5984543" y="5308544"/>
            <a:ext cx="500191" cy="36511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car" title="Icon of a car">
            <a:extLst>
              <a:ext uri="{FF2B5EF4-FFF2-40B4-BE49-F238E27FC236}">
                <a16:creationId xmlns:a16="http://schemas.microsoft.com/office/drawing/2014/main" id="{4C5B8955-8AE3-4B58-A8D0-A3532AF983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11371" y="5341743"/>
            <a:ext cx="345257" cy="264565"/>
          </a:xfrm>
          <a:custGeom>
            <a:avLst/>
            <a:gdLst>
              <a:gd name="T0" fmla="*/ 349 w 360"/>
              <a:gd name="T1" fmla="*/ 148 h 276"/>
              <a:gd name="T2" fmla="*/ 349 w 360"/>
              <a:gd name="T3" fmla="*/ 252 h 276"/>
              <a:gd name="T4" fmla="*/ 14 w 360"/>
              <a:gd name="T5" fmla="*/ 252 h 276"/>
              <a:gd name="T6" fmla="*/ 14 w 360"/>
              <a:gd name="T7" fmla="*/ 149 h 276"/>
              <a:gd name="T8" fmla="*/ 51 w 360"/>
              <a:gd name="T9" fmla="*/ 43 h 276"/>
              <a:gd name="T10" fmla="*/ 94 w 360"/>
              <a:gd name="T11" fmla="*/ 0 h 276"/>
              <a:gd name="T12" fmla="*/ 268 w 360"/>
              <a:gd name="T13" fmla="*/ 0 h 276"/>
              <a:gd name="T14" fmla="*/ 311 w 360"/>
              <a:gd name="T15" fmla="*/ 43 h 276"/>
              <a:gd name="T16" fmla="*/ 349 w 360"/>
              <a:gd name="T17" fmla="*/ 148 h 276"/>
              <a:gd name="T18" fmla="*/ 77 w 360"/>
              <a:gd name="T19" fmla="*/ 174 h 276"/>
              <a:gd name="T20" fmla="*/ 91 w 360"/>
              <a:gd name="T21" fmla="*/ 160 h 276"/>
              <a:gd name="T22" fmla="*/ 77 w 360"/>
              <a:gd name="T23" fmla="*/ 145 h 276"/>
              <a:gd name="T24" fmla="*/ 63 w 360"/>
              <a:gd name="T25" fmla="*/ 160 h 276"/>
              <a:gd name="T26" fmla="*/ 77 w 360"/>
              <a:gd name="T27" fmla="*/ 174 h 276"/>
              <a:gd name="T28" fmla="*/ 14 w 360"/>
              <a:gd name="T29" fmla="*/ 252 h 276"/>
              <a:gd name="T30" fmla="*/ 14 w 360"/>
              <a:gd name="T31" fmla="*/ 260 h 276"/>
              <a:gd name="T32" fmla="*/ 30 w 360"/>
              <a:gd name="T33" fmla="*/ 276 h 276"/>
              <a:gd name="T34" fmla="*/ 50 w 360"/>
              <a:gd name="T35" fmla="*/ 276 h 276"/>
              <a:gd name="T36" fmla="*/ 67 w 360"/>
              <a:gd name="T37" fmla="*/ 260 h 276"/>
              <a:gd name="T38" fmla="*/ 67 w 360"/>
              <a:gd name="T39" fmla="*/ 252 h 276"/>
              <a:gd name="T40" fmla="*/ 295 w 360"/>
              <a:gd name="T41" fmla="*/ 252 h 276"/>
              <a:gd name="T42" fmla="*/ 295 w 360"/>
              <a:gd name="T43" fmla="*/ 260 h 276"/>
              <a:gd name="T44" fmla="*/ 312 w 360"/>
              <a:gd name="T45" fmla="*/ 276 h 276"/>
              <a:gd name="T46" fmla="*/ 332 w 360"/>
              <a:gd name="T47" fmla="*/ 276 h 276"/>
              <a:gd name="T48" fmla="*/ 349 w 360"/>
              <a:gd name="T49" fmla="*/ 260 h 276"/>
              <a:gd name="T50" fmla="*/ 349 w 360"/>
              <a:gd name="T51" fmla="*/ 252 h 276"/>
              <a:gd name="T52" fmla="*/ 283 w 360"/>
              <a:gd name="T53" fmla="*/ 174 h 276"/>
              <a:gd name="T54" fmla="*/ 297 w 360"/>
              <a:gd name="T55" fmla="*/ 160 h 276"/>
              <a:gd name="T56" fmla="*/ 283 w 360"/>
              <a:gd name="T57" fmla="*/ 145 h 276"/>
              <a:gd name="T58" fmla="*/ 268 w 360"/>
              <a:gd name="T59" fmla="*/ 160 h 276"/>
              <a:gd name="T60" fmla="*/ 283 w 360"/>
              <a:gd name="T61" fmla="*/ 174 h 276"/>
              <a:gd name="T62" fmla="*/ 245 w 360"/>
              <a:gd name="T63" fmla="*/ 252 h 276"/>
              <a:gd name="T64" fmla="*/ 245 w 360"/>
              <a:gd name="T65" fmla="*/ 222 h 276"/>
              <a:gd name="T66" fmla="*/ 229 w 360"/>
              <a:gd name="T67" fmla="*/ 197 h 276"/>
              <a:gd name="T68" fmla="*/ 133 w 360"/>
              <a:gd name="T69" fmla="*/ 197 h 276"/>
              <a:gd name="T70" fmla="*/ 117 w 360"/>
              <a:gd name="T71" fmla="*/ 222 h 276"/>
              <a:gd name="T72" fmla="*/ 117 w 360"/>
              <a:gd name="T73" fmla="*/ 252 h 276"/>
              <a:gd name="T74" fmla="*/ 0 w 360"/>
              <a:gd name="T75" fmla="*/ 75 h 276"/>
              <a:gd name="T76" fmla="*/ 16 w 360"/>
              <a:gd name="T77" fmla="*/ 75 h 276"/>
              <a:gd name="T78" fmla="*/ 32 w 360"/>
              <a:gd name="T79" fmla="*/ 96 h 276"/>
              <a:gd name="T80" fmla="*/ 330 w 360"/>
              <a:gd name="T81" fmla="*/ 96 h 276"/>
              <a:gd name="T82" fmla="*/ 345 w 360"/>
              <a:gd name="T83" fmla="*/ 75 h 276"/>
              <a:gd name="T84" fmla="*/ 360 w 360"/>
              <a:gd name="T85" fmla="*/ 7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0" h="276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1961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30B847-D94C-4C37-880B-A206335A504B}"/>
              </a:ext>
            </a:extLst>
          </p:cNvPr>
          <p:cNvSpPr/>
          <p:nvPr/>
        </p:nvSpPr>
        <p:spPr bwMode="auto">
          <a:xfrm rot="5400000">
            <a:off x="7936165" y="5360409"/>
            <a:ext cx="192535" cy="3059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eye_2">
            <a:extLst>
              <a:ext uri="{FF2B5EF4-FFF2-40B4-BE49-F238E27FC236}">
                <a16:creationId xmlns:a16="http://schemas.microsoft.com/office/drawing/2014/main" id="{94BC1124-E2ED-4A85-9E7A-4B95DA0BB1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7638" y="5425438"/>
            <a:ext cx="348234" cy="193218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1568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CFE573A-133F-4D96-B37F-A3313A1262A8}"/>
              </a:ext>
            </a:extLst>
          </p:cNvPr>
          <p:cNvSpPr/>
          <p:nvPr/>
        </p:nvSpPr>
        <p:spPr bwMode="auto">
          <a:xfrm>
            <a:off x="8583635" y="5154552"/>
            <a:ext cx="353189" cy="69576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4">
            <a:extLst>
              <a:ext uri="{FF2B5EF4-FFF2-40B4-BE49-F238E27FC236}">
                <a16:creationId xmlns:a16="http://schemas.microsoft.com/office/drawing/2014/main" id="{80FA4B23-D35E-41B0-BDBB-0B1C974905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31015" y="5321295"/>
            <a:ext cx="408610" cy="251450"/>
            <a:chOff x="5597" y="3096"/>
            <a:chExt cx="546" cy="336"/>
          </a:xfrm>
          <a:solidFill>
            <a:schemeClr val="bg1"/>
          </a:solidFill>
        </p:grpSpPr>
        <p:sp>
          <p:nvSpPr>
            <p:cNvPr id="125" name="Rectangle 5">
              <a:extLst>
                <a:ext uri="{FF2B5EF4-FFF2-40B4-BE49-F238E27FC236}">
                  <a16:creationId xmlns:a16="http://schemas.microsoft.com/office/drawing/2014/main" id="{61C20E71-D359-4B99-AA47-CFD0BF5E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AF2E9635-6C53-4320-AE04-8451DBB7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337"/>
              <a:ext cx="80" cy="95"/>
            </a:xfrm>
            <a:custGeom>
              <a:avLst/>
              <a:gdLst>
                <a:gd name="T0" fmla="*/ 80 w 80"/>
                <a:gd name="T1" fmla="*/ 0 h 95"/>
                <a:gd name="T2" fmla="*/ 80 w 80"/>
                <a:gd name="T3" fmla="*/ 26 h 95"/>
                <a:gd name="T4" fmla="*/ 0 w 80"/>
                <a:gd name="T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5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812384B7-F36B-4B30-84ED-05DC68ED5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09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80 w 80"/>
                <a:gd name="T3" fmla="*/ 74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8" name="Line 8">
              <a:extLst>
                <a:ext uri="{FF2B5EF4-FFF2-40B4-BE49-F238E27FC236}">
                  <a16:creationId xmlns:a16="http://schemas.microsoft.com/office/drawing/2014/main" id="{85EC08C8-19CA-4743-8BEA-C8D470096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7F8E9AC1-1530-46B8-9BFE-53DD9CE3B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1" name="Rectangle 10">
              <a:extLst>
                <a:ext uri="{FF2B5EF4-FFF2-40B4-BE49-F238E27FC236}">
                  <a16:creationId xmlns:a16="http://schemas.microsoft.com/office/drawing/2014/main" id="{5B4FFE70-B69C-4FA4-92DF-4BD631F69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4FD5FE06-B777-4145-83CB-053DAF67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33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0 w 80"/>
                <a:gd name="T3" fmla="*/ 27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A226DFF3-FD1A-44ED-9F20-D9952C95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096"/>
              <a:ext cx="80" cy="94"/>
            </a:xfrm>
            <a:custGeom>
              <a:avLst/>
              <a:gdLst>
                <a:gd name="T0" fmla="*/ 80 w 80"/>
                <a:gd name="T1" fmla="*/ 0 h 94"/>
                <a:gd name="T2" fmla="*/ 0 w 80"/>
                <a:gd name="T3" fmla="*/ 74 h 94"/>
                <a:gd name="T4" fmla="*/ 0 w 80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4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6" name="Line 13">
              <a:extLst>
                <a:ext uri="{FF2B5EF4-FFF2-40B4-BE49-F238E27FC236}">
                  <a16:creationId xmlns:a16="http://schemas.microsoft.com/office/drawing/2014/main" id="{08758C86-6EA6-4239-B5EF-5D5C069DB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7" name="Line 14">
              <a:extLst>
                <a:ext uri="{FF2B5EF4-FFF2-40B4-BE49-F238E27FC236}">
                  <a16:creationId xmlns:a16="http://schemas.microsoft.com/office/drawing/2014/main" id="{29FB7082-9A28-44A0-9AB0-C781ABC1D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CF30A191-6563-4A47-B38D-F892AA6E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07"/>
              <a:ext cx="146" cy="47"/>
            </a:xfrm>
            <a:custGeom>
              <a:avLst/>
              <a:gdLst>
                <a:gd name="T0" fmla="*/ 0 w 196"/>
                <a:gd name="T1" fmla="*/ 0 h 63"/>
                <a:gd name="T2" fmla="*/ 0 w 196"/>
                <a:gd name="T3" fmla="*/ 63 h 63"/>
                <a:gd name="T4" fmla="*/ 118 w 196"/>
                <a:gd name="T5" fmla="*/ 0 h 63"/>
                <a:gd name="T6" fmla="*/ 118 w 196"/>
                <a:gd name="T7" fmla="*/ 63 h 63"/>
                <a:gd name="T8" fmla="*/ 79 w 196"/>
                <a:gd name="T9" fmla="*/ 42 h 63"/>
                <a:gd name="T10" fmla="*/ 79 w 196"/>
                <a:gd name="T11" fmla="*/ 20 h 63"/>
                <a:gd name="T12" fmla="*/ 59 w 196"/>
                <a:gd name="T13" fmla="*/ 0 h 63"/>
                <a:gd name="T14" fmla="*/ 59 w 196"/>
                <a:gd name="T15" fmla="*/ 0 h 63"/>
                <a:gd name="T16" fmla="*/ 38 w 196"/>
                <a:gd name="T17" fmla="*/ 20 h 63"/>
                <a:gd name="T18" fmla="*/ 38 w 196"/>
                <a:gd name="T19" fmla="*/ 42 h 63"/>
                <a:gd name="T20" fmla="*/ 59 w 196"/>
                <a:gd name="T21" fmla="*/ 63 h 63"/>
                <a:gd name="T22" fmla="*/ 59 w 196"/>
                <a:gd name="T23" fmla="*/ 63 h 63"/>
                <a:gd name="T24" fmla="*/ 79 w 196"/>
                <a:gd name="T25" fmla="*/ 42 h 63"/>
                <a:gd name="T26" fmla="*/ 196 w 196"/>
                <a:gd name="T27" fmla="*/ 42 h 63"/>
                <a:gd name="T28" fmla="*/ 196 w 196"/>
                <a:gd name="T29" fmla="*/ 20 h 63"/>
                <a:gd name="T30" fmla="*/ 175 w 196"/>
                <a:gd name="T31" fmla="*/ 0 h 63"/>
                <a:gd name="T32" fmla="*/ 175 w 196"/>
                <a:gd name="T33" fmla="*/ 0 h 63"/>
                <a:gd name="T34" fmla="*/ 156 w 196"/>
                <a:gd name="T35" fmla="*/ 20 h 63"/>
                <a:gd name="T36" fmla="*/ 156 w 196"/>
                <a:gd name="T37" fmla="*/ 42 h 63"/>
                <a:gd name="T38" fmla="*/ 175 w 196"/>
                <a:gd name="T39" fmla="*/ 63 h 63"/>
                <a:gd name="T40" fmla="*/ 175 w 196"/>
                <a:gd name="T41" fmla="*/ 63 h 63"/>
                <a:gd name="T42" fmla="*/ 196 w 196"/>
                <a:gd name="T43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554FD5C6-C238-48DB-9FBA-1D75C8DC5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78"/>
              <a:ext cx="146" cy="48"/>
            </a:xfrm>
            <a:custGeom>
              <a:avLst/>
              <a:gdLst>
                <a:gd name="T0" fmla="*/ 196 w 196"/>
                <a:gd name="T1" fmla="*/ 64 h 64"/>
                <a:gd name="T2" fmla="*/ 196 w 196"/>
                <a:gd name="T3" fmla="*/ 0 h 64"/>
                <a:gd name="T4" fmla="*/ 79 w 196"/>
                <a:gd name="T5" fmla="*/ 64 h 64"/>
                <a:gd name="T6" fmla="*/ 79 w 196"/>
                <a:gd name="T7" fmla="*/ 0 h 64"/>
                <a:gd name="T8" fmla="*/ 118 w 196"/>
                <a:gd name="T9" fmla="*/ 43 h 64"/>
                <a:gd name="T10" fmla="*/ 138 w 196"/>
                <a:gd name="T11" fmla="*/ 64 h 64"/>
                <a:gd name="T12" fmla="*/ 138 w 196"/>
                <a:gd name="T13" fmla="*/ 64 h 64"/>
                <a:gd name="T14" fmla="*/ 158 w 196"/>
                <a:gd name="T15" fmla="*/ 43 h 64"/>
                <a:gd name="T16" fmla="*/ 158 w 196"/>
                <a:gd name="T17" fmla="*/ 21 h 64"/>
                <a:gd name="T18" fmla="*/ 138 w 196"/>
                <a:gd name="T19" fmla="*/ 0 h 64"/>
                <a:gd name="T20" fmla="*/ 138 w 196"/>
                <a:gd name="T21" fmla="*/ 0 h 64"/>
                <a:gd name="T22" fmla="*/ 118 w 196"/>
                <a:gd name="T23" fmla="*/ 21 h 64"/>
                <a:gd name="T24" fmla="*/ 118 w 196"/>
                <a:gd name="T25" fmla="*/ 43 h 64"/>
                <a:gd name="T26" fmla="*/ 0 w 196"/>
                <a:gd name="T27" fmla="*/ 43 h 64"/>
                <a:gd name="T28" fmla="*/ 20 w 196"/>
                <a:gd name="T29" fmla="*/ 64 h 64"/>
                <a:gd name="T30" fmla="*/ 20 w 196"/>
                <a:gd name="T31" fmla="*/ 64 h 64"/>
                <a:gd name="T32" fmla="*/ 41 w 196"/>
                <a:gd name="T33" fmla="*/ 43 h 64"/>
                <a:gd name="T34" fmla="*/ 41 w 196"/>
                <a:gd name="T35" fmla="*/ 21 h 64"/>
                <a:gd name="T36" fmla="*/ 20 w 196"/>
                <a:gd name="T37" fmla="*/ 0 h 64"/>
                <a:gd name="T38" fmla="*/ 20 w 196"/>
                <a:gd name="T39" fmla="*/ 0 h 64"/>
                <a:gd name="T40" fmla="*/ 0 w 196"/>
                <a:gd name="T41" fmla="*/ 21 h 64"/>
                <a:gd name="T42" fmla="*/ 0 w 196"/>
                <a:gd name="T43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4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3391E3-A0CE-4E12-9BBE-4FA39631862F}"/>
              </a:ext>
            </a:extLst>
          </p:cNvPr>
          <p:cNvSpPr txBox="1"/>
          <p:nvPr/>
        </p:nvSpPr>
        <p:spPr>
          <a:xfrm>
            <a:off x="2532198" y="1845174"/>
            <a:ext cx="1656223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Train &amp; deploy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8C8342-BDED-4E72-B211-A2228B1063BB}"/>
              </a:ext>
            </a:extLst>
          </p:cNvPr>
          <p:cNvSpPr txBox="1"/>
          <p:nvPr/>
        </p:nvSpPr>
        <p:spPr>
          <a:xfrm>
            <a:off x="8142978" y="1870914"/>
            <a:ext cx="1656223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Train &amp; deploy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E157CB-27E7-474C-8616-4753E6B81D33}"/>
              </a:ext>
            </a:extLst>
          </p:cNvPr>
          <p:cNvSpPr txBox="1"/>
          <p:nvPr/>
        </p:nvSpPr>
        <p:spPr>
          <a:xfrm>
            <a:off x="5817494" y="5800606"/>
            <a:ext cx="811120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6EBC05-266C-4EEA-B2B2-4031B45AC084}"/>
              </a:ext>
            </a:extLst>
          </p:cNvPr>
          <p:cNvSpPr/>
          <p:nvPr/>
        </p:nvSpPr>
        <p:spPr>
          <a:xfrm>
            <a:off x="4017061" y="3374012"/>
            <a:ext cx="4157878" cy="1176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Track models in production</a:t>
            </a:r>
          </a:p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Capture model telemetry</a:t>
            </a:r>
          </a:p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Retrain models automatically</a:t>
            </a: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743B18A2-AAB9-47D2-9F57-E18F73956767}"/>
              </a:ext>
            </a:extLst>
          </p:cNvPr>
          <p:cNvSpPr>
            <a:spLocks noEditPoints="1"/>
          </p:cNvSpPr>
          <p:nvPr/>
        </p:nvSpPr>
        <p:spPr bwMode="auto">
          <a:xfrm>
            <a:off x="6036209" y="5291815"/>
            <a:ext cx="373690" cy="365117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2353" kern="0">
              <a:solidFill>
                <a:sysClr val="windowText" lastClr="000000"/>
              </a:solidFill>
              <a:latin typeface="Segoe UI Semiligh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CFC0D3-E51A-4C5B-B118-9D4A91E95DCB}"/>
              </a:ext>
            </a:extLst>
          </p:cNvPr>
          <p:cNvGrpSpPr/>
          <p:nvPr/>
        </p:nvGrpSpPr>
        <p:grpSpPr>
          <a:xfrm>
            <a:off x="8549611" y="2302831"/>
            <a:ext cx="842954" cy="687197"/>
            <a:chOff x="967154" y="1481463"/>
            <a:chExt cx="5331069" cy="4214949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61D3A4-D8E8-49DD-98FB-E485F72608D4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187138-9713-4144-B17E-D1F3E9213775}"/>
                </a:ext>
              </a:extLst>
            </p:cNvPr>
            <p:cNvSpPr/>
            <p:nvPr/>
          </p:nvSpPr>
          <p:spPr bwMode="auto">
            <a:xfrm>
              <a:off x="3301091" y="1481463"/>
              <a:ext cx="2666749" cy="4214949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0D1C611-897B-44DB-BACE-EB9EBEE98666}"/>
                </a:ext>
              </a:extLst>
            </p:cNvPr>
            <p:cNvSpPr/>
            <p:nvPr/>
          </p:nvSpPr>
          <p:spPr bwMode="auto">
            <a:xfrm>
              <a:off x="4427764" y="4700958"/>
              <a:ext cx="647703" cy="995454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56CC4B3-B078-468E-9A2D-7A063EFA55D5}"/>
                </a:ext>
              </a:extLst>
            </p:cNvPr>
            <p:cNvSpPr/>
            <p:nvPr/>
          </p:nvSpPr>
          <p:spPr bwMode="auto">
            <a:xfrm>
              <a:off x="1286611" y="2696307"/>
              <a:ext cx="2793020" cy="3000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EC65F4C-5296-4D11-9935-D8EC135E7F3D}"/>
                </a:ext>
              </a:extLst>
            </p:cNvPr>
            <p:cNvSpPr/>
            <p:nvPr/>
          </p:nvSpPr>
          <p:spPr bwMode="auto">
            <a:xfrm>
              <a:off x="2225922" y="4700952"/>
              <a:ext cx="914397" cy="99546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Freeform 128">
            <a:extLst>
              <a:ext uri="{FF2B5EF4-FFF2-40B4-BE49-F238E27FC236}">
                <a16:creationId xmlns:a16="http://schemas.microsoft.com/office/drawing/2014/main" id="{CC17696B-899A-48D9-A488-83034C5B6BB5}"/>
              </a:ext>
            </a:extLst>
          </p:cNvPr>
          <p:cNvSpPr>
            <a:spLocks noChangeAspect="1"/>
          </p:cNvSpPr>
          <p:nvPr/>
        </p:nvSpPr>
        <p:spPr bwMode="auto">
          <a:xfrm>
            <a:off x="2821723" y="2303578"/>
            <a:ext cx="1226147" cy="686450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078">
              <a:solidFill>
                <a:srgbClr val="333333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72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4194 -2.96296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4.44444E-6 L 0.08802 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70833E-6 4.44444E-6 L -0.06433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3.95833E-6 4.44444E-6 L 0.16198 4.44444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2.70833E-6 4.44444E-6 L -0.13008 4.44444E-6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95833E-6 4.44444E-6 L 0.23269 4.44444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0857983-E263-43E6-B8B2-FFD998C44065}"/>
              </a:ext>
            </a:extLst>
          </p:cNvPr>
          <p:cNvSpPr txBox="1">
            <a:spLocks/>
          </p:cNvSpPr>
          <p:nvPr/>
        </p:nvSpPr>
        <p:spPr>
          <a:xfrm>
            <a:off x="224106" y="174124"/>
            <a:ext cx="11749569" cy="12672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ctr" defTabSz="951304">
              <a:lnSpc>
                <a:spcPct val="100000"/>
              </a:lnSpc>
              <a:spcBef>
                <a:spcPct val="0"/>
              </a:spcBef>
              <a:buNone/>
              <a:defRPr sz="5400" b="0" cap="none" spc="-51" baseline="0">
                <a:ln w="3175">
                  <a:noFill/>
                </a:ln>
                <a:effectLst/>
                <a:cs typeface="Segoe UI" pitchFamily="34" charset="0"/>
              </a:defRPr>
            </a:lvl1pPr>
          </a:lstStyle>
          <a:p>
            <a:pPr defTabSz="932563"/>
            <a:r>
              <a:rPr lang="en-US" sz="2745" spc="-50" dirty="0">
                <a:solidFill>
                  <a:srgbClr val="1A1A1A"/>
                </a:solidFill>
                <a:latin typeface="Segoe UI"/>
              </a:rPr>
              <a:t>Development Tools: Jupyter, VS Code, Visual Studio, and 3</a:t>
            </a:r>
            <a:r>
              <a:rPr lang="en-US" sz="2745" spc="-50" baseline="30000" dirty="0">
                <a:solidFill>
                  <a:srgbClr val="1A1A1A"/>
                </a:solidFill>
                <a:latin typeface="Segoe UI"/>
              </a:rPr>
              <a:t>rd</a:t>
            </a:r>
            <a:r>
              <a:rPr lang="en-US" sz="2745" spc="-50" dirty="0">
                <a:solidFill>
                  <a:srgbClr val="1A1A1A"/>
                </a:solidFill>
                <a:latin typeface="Segoe UI"/>
              </a:rPr>
              <a:t> Party, </a:t>
            </a:r>
          </a:p>
          <a:p>
            <a:pPr defTabSz="932563"/>
            <a:r>
              <a:rPr lang="en-US" sz="2745" spc="-50" dirty="0">
                <a:solidFill>
                  <a:srgbClr val="1A1A1A"/>
                </a:solidFill>
                <a:latin typeface="Segoe UI"/>
              </a:rPr>
              <a:t>SDK’s and R/Python Packages</a:t>
            </a:r>
          </a:p>
          <a:p>
            <a:pPr defTabSz="932563"/>
            <a:r>
              <a:rPr lang="en-US" sz="2745" spc="-50" dirty="0">
                <a:solidFill>
                  <a:srgbClr val="D83B01"/>
                </a:solidFill>
                <a:latin typeface="Segoe UI"/>
              </a:rPr>
              <a:t>(All available on the Azure Data Science Virtual Machine)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FA4745E-57B5-2340-9596-E5E2644E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6" y="3167687"/>
            <a:ext cx="4487231" cy="27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F8064-EEE3-487F-80AF-934B5D36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0" y="1638728"/>
            <a:ext cx="4147714" cy="2657129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3676540-10C5-5447-86F6-72E44B8D1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352" y="2328590"/>
            <a:ext cx="4487232" cy="3026719"/>
          </a:xfrm>
          <a:prstGeom prst="rect">
            <a:avLst/>
          </a:prstGeom>
        </p:spPr>
      </p:pic>
      <p:pic>
        <p:nvPicPr>
          <p:cNvPr id="6" name="Picture 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9C7F983-CABE-6D49-95CE-88032DE51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77" y="1638728"/>
            <a:ext cx="3227430" cy="2420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FD2E9-D2D4-434D-9FF8-36BDC8D87FE7}"/>
              </a:ext>
            </a:extLst>
          </p:cNvPr>
          <p:cNvSpPr/>
          <p:nvPr/>
        </p:nvSpPr>
        <p:spPr>
          <a:xfrm>
            <a:off x="3534186" y="5986056"/>
            <a:ext cx="5472267" cy="514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45" dirty="0">
                <a:solidFill>
                  <a:srgbClr val="1A1A1A"/>
                </a:solidFill>
                <a:latin typeface="Segoe UI"/>
              </a:rPr>
              <a:t>https://</a:t>
            </a:r>
            <a:r>
              <a:rPr lang="en-US" sz="2745" dirty="0" err="1">
                <a:solidFill>
                  <a:srgbClr val="1A1A1A"/>
                </a:solidFill>
                <a:latin typeface="Segoe UI"/>
              </a:rPr>
              <a:t>tinyurl.com</a:t>
            </a:r>
            <a:r>
              <a:rPr lang="en-US" sz="2745" dirty="0">
                <a:solidFill>
                  <a:srgbClr val="1A1A1A"/>
                </a:solidFill>
                <a:latin typeface="Segoe UI"/>
              </a:rPr>
              <a:t>/</a:t>
            </a:r>
            <a:r>
              <a:rPr lang="en-US" sz="2745" dirty="0" err="1">
                <a:solidFill>
                  <a:srgbClr val="1A1A1A"/>
                </a:solidFill>
                <a:latin typeface="Segoe UI"/>
              </a:rPr>
              <a:t>LearnAI</a:t>
            </a:r>
            <a:r>
              <a:rPr lang="en-US" sz="2745" dirty="0">
                <a:solidFill>
                  <a:srgbClr val="1A1A1A"/>
                </a:solidFill>
                <a:latin typeface="Segoe UI"/>
              </a:rPr>
              <a:t>-DSVM</a:t>
            </a:r>
          </a:p>
        </p:txBody>
      </p:sp>
    </p:spTree>
    <p:extLst>
      <p:ext uri="{BB962C8B-B14F-4D97-AF65-F5344CB8AC3E}">
        <p14:creationId xmlns:p14="http://schemas.microsoft.com/office/powerpoint/2010/main" val="352141284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Azure AI Technologies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65590" y="1548148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3286421" y="3245699"/>
            <a:ext cx="6655651" cy="438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"/>
                <a:cs typeface="Segoe UI Semilight" panose="020B0402040204020203" pitchFamily="34" charset="0"/>
              </a:rPr>
              <a:t>Find</a:t>
            </a:r>
            <a:r>
              <a:rPr lang="en-US" sz="3920" kern="0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 AI - S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olution Portal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18FB3-4885-4DD1-AC3B-831C359BBB1E}"/>
              </a:ext>
            </a:extLst>
          </p:cNvPr>
          <p:cNvSpPr/>
          <p:nvPr/>
        </p:nvSpPr>
        <p:spPr bwMode="auto">
          <a:xfrm>
            <a:off x="2006282" y="4832008"/>
            <a:ext cx="7594427" cy="10658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921" kern="0" dirty="0">
              <a:solidFill>
                <a:srgbClr val="002050">
                  <a:lumMod val="60000"/>
                  <a:lumOff val="4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6554-117B-4030-AFC8-B582CCE2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151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9"/>
          <p:cNvSpPr/>
          <p:nvPr/>
        </p:nvSpPr>
        <p:spPr bwMode="auto">
          <a:xfrm>
            <a:off x="270066" y="5337204"/>
            <a:ext cx="6847715" cy="851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AI Solutions Gallery</a:t>
            </a:r>
            <a:endParaRPr lang="en-US" sz="1371" kern="0" dirty="0">
              <a:solidFill>
                <a:srgbClr val="FFFFFF"/>
              </a:solidFill>
              <a:latin typeface="Segoe UI Semilight" panose="020B0402040204020203" pitchFamily="34" charset="0"/>
              <a:ea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814710"/>
          </a:xfrm>
        </p:spPr>
        <p:txBody>
          <a:bodyPr/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The Azure AI Landscape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971555" y="5337204"/>
            <a:ext cx="3109808" cy="8443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Find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Solutions in a Portal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7125569" y="5693912"/>
            <a:ext cx="1702965" cy="3623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8971554" y="3860309"/>
            <a:ext cx="3007942" cy="9920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with Platforms, Infrastructure and Tools, Deploy to Edge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7125569" y="4325919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270066" y="3475023"/>
            <a:ext cx="6847715" cy="8508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</a:rPr>
              <a:t>Machine Learning Services, Pretrained Models, Frameworks and Infrastructure, IoT</a:t>
            </a:r>
            <a:endParaRPr lang="en-US" sz="176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itchFamily="34" charset="0"/>
            </a:endParaRPr>
          </a:p>
        </p:txBody>
      </p:sp>
      <p:sp>
        <p:nvSpPr>
          <p:cNvPr id="4" name="Freeform 13"/>
          <p:cNvSpPr/>
          <p:nvPr/>
        </p:nvSpPr>
        <p:spPr bwMode="auto">
          <a:xfrm>
            <a:off x="267232" y="4292789"/>
            <a:ext cx="6847715" cy="884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</a:rPr>
              <a:t>Azure Databricks</a:t>
            </a:r>
          </a:p>
        </p:txBody>
      </p:sp>
      <p:sp>
        <p:nvSpPr>
          <p:cNvPr id="10" name="Freeform 239"/>
          <p:cNvSpPr/>
          <p:nvPr/>
        </p:nvSpPr>
        <p:spPr bwMode="auto">
          <a:xfrm flipH="1">
            <a:off x="506813" y="3644521"/>
            <a:ext cx="445591" cy="478771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6669" tIns="45688" rIns="91375" bIns="45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6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"/>
              <a:ea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971553" y="2530813"/>
            <a:ext cx="2950381" cy="11136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Include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from Pre-built Services, Apps, and Knowledge Mining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7125569" y="2956615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0" name="Freeform 29"/>
          <p:cNvSpPr/>
          <p:nvPr/>
        </p:nvSpPr>
        <p:spPr bwMode="auto">
          <a:xfrm>
            <a:off x="269241" y="1615308"/>
            <a:ext cx="6849575" cy="85160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Applications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7117782" y="2041110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8971555" y="1555650"/>
            <a:ext cx="3220446" cy="7946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 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in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468E3-8AEE-4162-B8EC-055C6397C2F7}"/>
              </a:ext>
            </a:extLst>
          </p:cNvPr>
          <p:cNvGrpSpPr/>
          <p:nvPr/>
        </p:nvGrpSpPr>
        <p:grpSpPr>
          <a:xfrm>
            <a:off x="265373" y="2530813"/>
            <a:ext cx="6849575" cy="851604"/>
            <a:chOff x="270693" y="2581065"/>
            <a:chExt cx="6986923" cy="8686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4F3E0-7CBB-4386-A3E7-FC455B8F8AC8}"/>
                </a:ext>
              </a:extLst>
            </p:cNvPr>
            <p:cNvGrpSpPr/>
            <p:nvPr/>
          </p:nvGrpSpPr>
          <p:grpSpPr>
            <a:xfrm>
              <a:off x="270693" y="2581065"/>
              <a:ext cx="6986923" cy="868680"/>
              <a:chOff x="270693" y="2581065"/>
              <a:chExt cx="6986923" cy="86868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70693" y="2581065"/>
                <a:ext cx="4415608" cy="868680"/>
                <a:chOff x="280682" y="1876905"/>
                <a:chExt cx="4416235" cy="88827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80682" y="1876905"/>
                  <a:ext cx="4416235" cy="888279"/>
                  <a:chOff x="280683" y="1822264"/>
                  <a:chExt cx="4357246" cy="814256"/>
                </a:xfrm>
              </p:grpSpPr>
              <p:sp>
                <p:nvSpPr>
                  <p:cNvPr id="7" name="Freeform 29"/>
                  <p:cNvSpPr/>
                  <p:nvPr/>
                </p:nvSpPr>
                <p:spPr bwMode="auto">
                  <a:xfrm>
                    <a:off x="2242070" y="1822264"/>
                    <a:ext cx="2395859" cy="814256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Bot framework</a:t>
                    </a:r>
                  </a:p>
                </p:txBody>
              </p:sp>
              <p:sp>
                <p:nvSpPr>
                  <p:cNvPr id="6" name="Freeform 29"/>
                  <p:cNvSpPr/>
                  <p:nvPr/>
                </p:nvSpPr>
                <p:spPr bwMode="auto">
                  <a:xfrm>
                    <a:off x="280683" y="1822264"/>
                    <a:ext cx="1961386" cy="814256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961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Cognitive services</a:t>
                    </a: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4432" y="2152772"/>
                  <a:ext cx="559489" cy="336545"/>
                  <a:chOff x="3200623" y="2524986"/>
                  <a:chExt cx="427310" cy="273999"/>
                </a:xfrm>
              </p:grpSpPr>
              <p:sp>
                <p:nvSpPr>
                  <p:cNvPr id="12" name="Freeform 221"/>
                  <p:cNvSpPr>
                    <a:spLocks/>
                  </p:cNvSpPr>
                  <p:nvPr/>
                </p:nvSpPr>
                <p:spPr bwMode="auto">
                  <a:xfrm flipH="1">
                    <a:off x="3200623" y="2524986"/>
                    <a:ext cx="427310" cy="273999"/>
                  </a:xfrm>
                  <a:custGeom>
                    <a:avLst/>
                    <a:gdLst>
                      <a:gd name="connsiteX0" fmla="*/ 1918425 w 3835400"/>
                      <a:gd name="connsiteY0" fmla="*/ 122238 h 2295525"/>
                      <a:gd name="connsiteX1" fmla="*/ 1304995 w 3835400"/>
                      <a:gd name="connsiteY1" fmla="*/ 621307 h 2295525"/>
                      <a:gd name="connsiteX2" fmla="*/ 1292848 w 3835400"/>
                      <a:gd name="connsiteY2" fmla="*/ 752160 h 2295525"/>
                      <a:gd name="connsiteX3" fmla="*/ 1226039 w 3835400"/>
                      <a:gd name="connsiteY3" fmla="*/ 806936 h 2295525"/>
                      <a:gd name="connsiteX4" fmla="*/ 1168340 w 3835400"/>
                      <a:gd name="connsiteY4" fmla="*/ 800850 h 2295525"/>
                      <a:gd name="connsiteX5" fmla="*/ 800889 w 3835400"/>
                      <a:gd name="connsiteY5" fmla="*/ 953005 h 2295525"/>
                      <a:gd name="connsiteX6" fmla="*/ 758374 w 3835400"/>
                      <a:gd name="connsiteY6" fmla="*/ 1004737 h 2295525"/>
                      <a:gd name="connsiteX7" fmla="*/ 706749 w 3835400"/>
                      <a:gd name="connsiteY7" fmla="*/ 1026039 h 2295525"/>
                      <a:gd name="connsiteX8" fmla="*/ 694602 w 3835400"/>
                      <a:gd name="connsiteY8" fmla="*/ 1026039 h 2295525"/>
                      <a:gd name="connsiteX9" fmla="*/ 120650 w 3835400"/>
                      <a:gd name="connsiteY9" fmla="*/ 1598142 h 2295525"/>
                      <a:gd name="connsiteX10" fmla="*/ 636903 w 3835400"/>
                      <a:gd name="connsiteY10" fmla="*/ 2170245 h 2295525"/>
                      <a:gd name="connsiteX11" fmla="*/ 679418 w 3835400"/>
                      <a:gd name="connsiteY11" fmla="*/ 2173288 h 2295525"/>
                      <a:gd name="connsiteX12" fmla="*/ 682455 w 3835400"/>
                      <a:gd name="connsiteY12" fmla="*/ 2173288 h 2295525"/>
                      <a:gd name="connsiteX13" fmla="*/ 688528 w 3835400"/>
                      <a:gd name="connsiteY13" fmla="*/ 2173288 h 2295525"/>
                      <a:gd name="connsiteX14" fmla="*/ 3151358 w 3835400"/>
                      <a:gd name="connsiteY14" fmla="*/ 2173288 h 2295525"/>
                      <a:gd name="connsiteX15" fmla="*/ 3160469 w 3835400"/>
                      <a:gd name="connsiteY15" fmla="*/ 2173288 h 2295525"/>
                      <a:gd name="connsiteX16" fmla="*/ 3169579 w 3835400"/>
                      <a:gd name="connsiteY16" fmla="*/ 2173288 h 2295525"/>
                      <a:gd name="connsiteX17" fmla="*/ 3193873 w 3835400"/>
                      <a:gd name="connsiteY17" fmla="*/ 2173288 h 2295525"/>
                      <a:gd name="connsiteX18" fmla="*/ 3713163 w 3835400"/>
                      <a:gd name="connsiteY18" fmla="*/ 1655961 h 2295525"/>
                      <a:gd name="connsiteX19" fmla="*/ 3488441 w 3835400"/>
                      <a:gd name="connsiteY19" fmla="*/ 1226884 h 2295525"/>
                      <a:gd name="connsiteX20" fmla="*/ 3442890 w 3835400"/>
                      <a:gd name="connsiteY20" fmla="*/ 1202539 h 2295525"/>
                      <a:gd name="connsiteX21" fmla="*/ 3409485 w 3835400"/>
                      <a:gd name="connsiteY21" fmla="*/ 1144720 h 2295525"/>
                      <a:gd name="connsiteX22" fmla="*/ 3415558 w 3835400"/>
                      <a:gd name="connsiteY22" fmla="*/ 1059513 h 2295525"/>
                      <a:gd name="connsiteX23" fmla="*/ 2789981 w 3835400"/>
                      <a:gd name="connsiteY23" fmla="*/ 435678 h 2295525"/>
                      <a:gd name="connsiteX24" fmla="*/ 2604738 w 3835400"/>
                      <a:gd name="connsiteY24" fmla="*/ 463065 h 2295525"/>
                      <a:gd name="connsiteX25" fmla="*/ 2547039 w 3835400"/>
                      <a:gd name="connsiteY25" fmla="*/ 484367 h 2295525"/>
                      <a:gd name="connsiteX26" fmla="*/ 2471119 w 3835400"/>
                      <a:gd name="connsiteY26" fmla="*/ 456979 h 2295525"/>
                      <a:gd name="connsiteX27" fmla="*/ 2437715 w 3835400"/>
                      <a:gd name="connsiteY27" fmla="*/ 396117 h 2295525"/>
                      <a:gd name="connsiteX28" fmla="*/ 1918425 w 3835400"/>
                      <a:gd name="connsiteY28" fmla="*/ 122238 h 2295525"/>
                      <a:gd name="connsiteX29" fmla="*/ 1919219 w 3835400"/>
                      <a:gd name="connsiteY29" fmla="*/ 0 h 2295525"/>
                      <a:gd name="connsiteX30" fmla="*/ 2541750 w 3835400"/>
                      <a:gd name="connsiteY30" fmla="*/ 331847 h 2295525"/>
                      <a:gd name="connsiteX31" fmla="*/ 2544787 w 3835400"/>
                      <a:gd name="connsiteY31" fmla="*/ 334891 h 2295525"/>
                      <a:gd name="connsiteX32" fmla="*/ 2553897 w 3835400"/>
                      <a:gd name="connsiteY32" fmla="*/ 353158 h 2295525"/>
                      <a:gd name="connsiteX33" fmla="*/ 2563007 w 3835400"/>
                      <a:gd name="connsiteY33" fmla="*/ 350113 h 2295525"/>
                      <a:gd name="connsiteX34" fmla="*/ 2566044 w 3835400"/>
                      <a:gd name="connsiteY34" fmla="*/ 347069 h 2295525"/>
                      <a:gd name="connsiteX35" fmla="*/ 2790762 w 3835400"/>
                      <a:gd name="connsiteY35" fmla="*/ 313580 h 2295525"/>
                      <a:gd name="connsiteX36" fmla="*/ 3537800 w 3835400"/>
                      <a:gd name="connsiteY36" fmla="*/ 1062518 h 2295525"/>
                      <a:gd name="connsiteX37" fmla="*/ 3537800 w 3835400"/>
                      <a:gd name="connsiteY37" fmla="*/ 1065562 h 2295525"/>
                      <a:gd name="connsiteX38" fmla="*/ 3534763 w 3835400"/>
                      <a:gd name="connsiteY38" fmla="*/ 1114274 h 2295525"/>
                      <a:gd name="connsiteX39" fmla="*/ 3546910 w 3835400"/>
                      <a:gd name="connsiteY39" fmla="*/ 1120363 h 2295525"/>
                      <a:gd name="connsiteX40" fmla="*/ 3552983 w 3835400"/>
                      <a:gd name="connsiteY40" fmla="*/ 1123407 h 2295525"/>
                      <a:gd name="connsiteX41" fmla="*/ 3835400 w 3835400"/>
                      <a:gd name="connsiteY41" fmla="*/ 1656188 h 2295525"/>
                      <a:gd name="connsiteX42" fmla="*/ 3194648 w 3835400"/>
                      <a:gd name="connsiteY42" fmla="*/ 2295525 h 2295525"/>
                      <a:gd name="connsiteX43" fmla="*/ 3191612 w 3835400"/>
                      <a:gd name="connsiteY43" fmla="*/ 2295525 h 2295525"/>
                      <a:gd name="connsiteX44" fmla="*/ 3170355 w 3835400"/>
                      <a:gd name="connsiteY44" fmla="*/ 2295525 h 2295525"/>
                      <a:gd name="connsiteX45" fmla="*/ 3161244 w 3835400"/>
                      <a:gd name="connsiteY45" fmla="*/ 2295525 h 2295525"/>
                      <a:gd name="connsiteX46" fmla="*/ 3155171 w 3835400"/>
                      <a:gd name="connsiteY46" fmla="*/ 2295525 h 2295525"/>
                      <a:gd name="connsiteX47" fmla="*/ 686303 w 3835400"/>
                      <a:gd name="connsiteY47" fmla="*/ 2295525 h 2295525"/>
                      <a:gd name="connsiteX48" fmla="*/ 680230 w 3835400"/>
                      <a:gd name="connsiteY48" fmla="*/ 2295525 h 2295525"/>
                      <a:gd name="connsiteX49" fmla="*/ 671119 w 3835400"/>
                      <a:gd name="connsiteY49" fmla="*/ 2295525 h 2295525"/>
                      <a:gd name="connsiteX50" fmla="*/ 628605 w 3835400"/>
                      <a:gd name="connsiteY50" fmla="*/ 2292481 h 2295525"/>
                      <a:gd name="connsiteX51" fmla="*/ 625568 w 3835400"/>
                      <a:gd name="connsiteY51" fmla="*/ 2292481 h 2295525"/>
                      <a:gd name="connsiteX52" fmla="*/ 0 w 3835400"/>
                      <a:gd name="connsiteY52" fmla="*/ 1598343 h 2295525"/>
                      <a:gd name="connsiteX53" fmla="*/ 683266 w 3835400"/>
                      <a:gd name="connsiteY53" fmla="*/ 904206 h 2295525"/>
                      <a:gd name="connsiteX54" fmla="*/ 710597 w 3835400"/>
                      <a:gd name="connsiteY54" fmla="*/ 873761 h 2295525"/>
                      <a:gd name="connsiteX55" fmla="*/ 713634 w 3835400"/>
                      <a:gd name="connsiteY55" fmla="*/ 867672 h 2295525"/>
                      <a:gd name="connsiteX56" fmla="*/ 1172181 w 3835400"/>
                      <a:gd name="connsiteY56" fmla="*/ 678915 h 2295525"/>
                      <a:gd name="connsiteX57" fmla="*/ 1178255 w 3835400"/>
                      <a:gd name="connsiteY57" fmla="*/ 678915 h 2295525"/>
                      <a:gd name="connsiteX58" fmla="*/ 1184328 w 3835400"/>
                      <a:gd name="connsiteY58" fmla="*/ 605848 h 2295525"/>
                      <a:gd name="connsiteX59" fmla="*/ 1187365 w 3835400"/>
                      <a:gd name="connsiteY59" fmla="*/ 599759 h 2295525"/>
                      <a:gd name="connsiteX60" fmla="*/ 1919219 w 3835400"/>
                      <a:gd name="connsiteY60" fmla="*/ 0 h 229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835400" h="2295525">
                        <a:moveTo>
                          <a:pt x="1918425" y="122238"/>
                        </a:moveTo>
                        <a:cubicBezTo>
                          <a:pt x="1623857" y="122238"/>
                          <a:pt x="1365731" y="332212"/>
                          <a:pt x="1304995" y="621307"/>
                        </a:cubicBezTo>
                        <a:cubicBezTo>
                          <a:pt x="1292848" y="752160"/>
                          <a:pt x="1292848" y="752160"/>
                          <a:pt x="1292848" y="752160"/>
                        </a:cubicBezTo>
                        <a:cubicBezTo>
                          <a:pt x="1289811" y="785634"/>
                          <a:pt x="1259443" y="809979"/>
                          <a:pt x="1226039" y="806936"/>
                        </a:cubicBezTo>
                        <a:cubicBezTo>
                          <a:pt x="1168340" y="800850"/>
                          <a:pt x="1168340" y="800850"/>
                          <a:pt x="1168340" y="800850"/>
                        </a:cubicBezTo>
                        <a:cubicBezTo>
                          <a:pt x="1028648" y="800850"/>
                          <a:pt x="898066" y="855625"/>
                          <a:pt x="800889" y="953005"/>
                        </a:cubicBezTo>
                        <a:cubicBezTo>
                          <a:pt x="758374" y="1004737"/>
                          <a:pt x="758374" y="1004737"/>
                          <a:pt x="758374" y="1004737"/>
                        </a:cubicBezTo>
                        <a:cubicBezTo>
                          <a:pt x="746227" y="1019953"/>
                          <a:pt x="728007" y="1026039"/>
                          <a:pt x="706749" y="1026039"/>
                        </a:cubicBezTo>
                        <a:cubicBezTo>
                          <a:pt x="694602" y="1026039"/>
                          <a:pt x="694602" y="1026039"/>
                          <a:pt x="694602" y="1026039"/>
                        </a:cubicBezTo>
                        <a:cubicBezTo>
                          <a:pt x="378777" y="1026039"/>
                          <a:pt x="120650" y="1281660"/>
                          <a:pt x="120650" y="1598142"/>
                        </a:cubicBezTo>
                        <a:cubicBezTo>
                          <a:pt x="120650" y="1893323"/>
                          <a:pt x="342335" y="2139814"/>
                          <a:pt x="636903" y="2170245"/>
                        </a:cubicBezTo>
                        <a:cubicBezTo>
                          <a:pt x="679418" y="2173288"/>
                          <a:pt x="679418" y="2173288"/>
                          <a:pt x="679418" y="2173288"/>
                        </a:cubicBezTo>
                        <a:cubicBezTo>
                          <a:pt x="679418" y="2173288"/>
                          <a:pt x="679418" y="2173288"/>
                          <a:pt x="682455" y="2173288"/>
                        </a:cubicBezTo>
                        <a:lnTo>
                          <a:pt x="688528" y="2173288"/>
                        </a:lnTo>
                        <a:cubicBezTo>
                          <a:pt x="3151358" y="2173288"/>
                          <a:pt x="3151358" y="2173288"/>
                          <a:pt x="3151358" y="2173288"/>
                        </a:cubicBezTo>
                        <a:cubicBezTo>
                          <a:pt x="3160469" y="2173288"/>
                          <a:pt x="3160469" y="2173288"/>
                          <a:pt x="3160469" y="2173288"/>
                        </a:cubicBezTo>
                        <a:cubicBezTo>
                          <a:pt x="3163506" y="2173288"/>
                          <a:pt x="3166542" y="2173288"/>
                          <a:pt x="3169579" y="2173288"/>
                        </a:cubicBezTo>
                        <a:cubicBezTo>
                          <a:pt x="3193873" y="2173288"/>
                          <a:pt x="3193873" y="2173288"/>
                          <a:pt x="3193873" y="2173288"/>
                        </a:cubicBezTo>
                        <a:cubicBezTo>
                          <a:pt x="3482368" y="2173288"/>
                          <a:pt x="3713163" y="1938969"/>
                          <a:pt x="3713163" y="1655961"/>
                        </a:cubicBezTo>
                        <a:cubicBezTo>
                          <a:pt x="3713163" y="1482504"/>
                          <a:pt x="3628133" y="1324263"/>
                          <a:pt x="3488441" y="1226884"/>
                        </a:cubicBezTo>
                        <a:cubicBezTo>
                          <a:pt x="3442890" y="1202539"/>
                          <a:pt x="3442890" y="1202539"/>
                          <a:pt x="3442890" y="1202539"/>
                        </a:cubicBezTo>
                        <a:cubicBezTo>
                          <a:pt x="3421632" y="1190367"/>
                          <a:pt x="3409485" y="1169065"/>
                          <a:pt x="3409485" y="1144720"/>
                        </a:cubicBezTo>
                        <a:cubicBezTo>
                          <a:pt x="3415558" y="1059513"/>
                          <a:pt x="3415558" y="1059513"/>
                          <a:pt x="3415558" y="1059513"/>
                        </a:cubicBezTo>
                        <a:cubicBezTo>
                          <a:pt x="3415558" y="715643"/>
                          <a:pt x="3133138" y="435678"/>
                          <a:pt x="2789981" y="435678"/>
                        </a:cubicBezTo>
                        <a:cubicBezTo>
                          <a:pt x="2726209" y="435678"/>
                          <a:pt x="2662437" y="444807"/>
                          <a:pt x="2604738" y="463065"/>
                        </a:cubicBezTo>
                        <a:cubicBezTo>
                          <a:pt x="2547039" y="484367"/>
                          <a:pt x="2547039" y="484367"/>
                          <a:pt x="2547039" y="484367"/>
                        </a:cubicBezTo>
                        <a:cubicBezTo>
                          <a:pt x="2516671" y="496540"/>
                          <a:pt x="2486303" y="484367"/>
                          <a:pt x="2471119" y="456979"/>
                        </a:cubicBezTo>
                        <a:cubicBezTo>
                          <a:pt x="2437715" y="396117"/>
                          <a:pt x="2437715" y="396117"/>
                          <a:pt x="2437715" y="396117"/>
                        </a:cubicBezTo>
                        <a:cubicBezTo>
                          <a:pt x="2322317" y="225704"/>
                          <a:pt x="2127963" y="122238"/>
                          <a:pt x="1918425" y="122238"/>
                        </a:cubicBezTo>
                        <a:close/>
                        <a:moveTo>
                          <a:pt x="1919219" y="0"/>
                        </a:moveTo>
                        <a:cubicBezTo>
                          <a:pt x="2168231" y="0"/>
                          <a:pt x="2402060" y="124823"/>
                          <a:pt x="2541750" y="331847"/>
                        </a:cubicBezTo>
                        <a:cubicBezTo>
                          <a:pt x="2541750" y="331847"/>
                          <a:pt x="2544787" y="334891"/>
                          <a:pt x="2544787" y="334891"/>
                        </a:cubicBezTo>
                        <a:cubicBezTo>
                          <a:pt x="2553897" y="353158"/>
                          <a:pt x="2553897" y="353158"/>
                          <a:pt x="2553897" y="353158"/>
                        </a:cubicBezTo>
                        <a:cubicBezTo>
                          <a:pt x="2563007" y="350113"/>
                          <a:pt x="2563007" y="350113"/>
                          <a:pt x="2563007" y="350113"/>
                        </a:cubicBezTo>
                        <a:cubicBezTo>
                          <a:pt x="2566044" y="350113"/>
                          <a:pt x="2566044" y="347069"/>
                          <a:pt x="2566044" y="347069"/>
                        </a:cubicBezTo>
                        <a:cubicBezTo>
                          <a:pt x="2638925" y="325758"/>
                          <a:pt x="2714844" y="313580"/>
                          <a:pt x="2790762" y="313580"/>
                        </a:cubicBezTo>
                        <a:cubicBezTo>
                          <a:pt x="3203759" y="313580"/>
                          <a:pt x="3537800" y="648471"/>
                          <a:pt x="3537800" y="1062518"/>
                        </a:cubicBezTo>
                        <a:cubicBezTo>
                          <a:pt x="3537800" y="1062518"/>
                          <a:pt x="3537800" y="1065562"/>
                          <a:pt x="3537800" y="1065562"/>
                        </a:cubicBezTo>
                        <a:cubicBezTo>
                          <a:pt x="3534763" y="1114274"/>
                          <a:pt x="3534763" y="1114274"/>
                          <a:pt x="3534763" y="1114274"/>
                        </a:cubicBezTo>
                        <a:cubicBezTo>
                          <a:pt x="3546910" y="1120363"/>
                          <a:pt x="3546910" y="1120363"/>
                          <a:pt x="3546910" y="1120363"/>
                        </a:cubicBezTo>
                        <a:cubicBezTo>
                          <a:pt x="3549947" y="1123407"/>
                          <a:pt x="3552983" y="1123407"/>
                          <a:pt x="3552983" y="1123407"/>
                        </a:cubicBezTo>
                        <a:cubicBezTo>
                          <a:pt x="3729114" y="1245185"/>
                          <a:pt x="3835400" y="1443076"/>
                          <a:pt x="3835400" y="1656188"/>
                        </a:cubicBezTo>
                        <a:cubicBezTo>
                          <a:pt x="3835400" y="2009346"/>
                          <a:pt x="3546910" y="2295525"/>
                          <a:pt x="3194648" y="2295525"/>
                        </a:cubicBezTo>
                        <a:cubicBezTo>
                          <a:pt x="3194648" y="2295525"/>
                          <a:pt x="3191612" y="2295525"/>
                          <a:pt x="3191612" y="2295525"/>
                        </a:cubicBezTo>
                        <a:cubicBezTo>
                          <a:pt x="3170355" y="2295525"/>
                          <a:pt x="3170355" y="2295525"/>
                          <a:pt x="3170355" y="2295525"/>
                        </a:cubicBezTo>
                        <a:cubicBezTo>
                          <a:pt x="3161244" y="2295525"/>
                          <a:pt x="3161244" y="2295525"/>
                          <a:pt x="3161244" y="2295525"/>
                        </a:cubicBezTo>
                        <a:cubicBezTo>
                          <a:pt x="3158208" y="2295525"/>
                          <a:pt x="3158208" y="2295525"/>
                          <a:pt x="3155171" y="2295525"/>
                        </a:cubicBezTo>
                        <a:cubicBezTo>
                          <a:pt x="686303" y="2295525"/>
                          <a:pt x="686303" y="2295525"/>
                          <a:pt x="686303" y="2295525"/>
                        </a:cubicBezTo>
                        <a:cubicBezTo>
                          <a:pt x="686303" y="2295525"/>
                          <a:pt x="683266" y="2295525"/>
                          <a:pt x="680230" y="2295525"/>
                        </a:cubicBezTo>
                        <a:cubicBezTo>
                          <a:pt x="671119" y="2295525"/>
                          <a:pt x="671119" y="2295525"/>
                          <a:pt x="671119" y="2295525"/>
                        </a:cubicBezTo>
                        <a:cubicBezTo>
                          <a:pt x="628605" y="2292481"/>
                          <a:pt x="628605" y="2292481"/>
                          <a:pt x="628605" y="2292481"/>
                        </a:cubicBezTo>
                        <a:cubicBezTo>
                          <a:pt x="628605" y="2292481"/>
                          <a:pt x="628605" y="2292481"/>
                          <a:pt x="625568" y="2292481"/>
                        </a:cubicBezTo>
                        <a:cubicBezTo>
                          <a:pt x="270270" y="2255947"/>
                          <a:pt x="0" y="1957590"/>
                          <a:pt x="0" y="1598343"/>
                        </a:cubicBezTo>
                        <a:cubicBezTo>
                          <a:pt x="0" y="1220830"/>
                          <a:pt x="306711" y="910295"/>
                          <a:pt x="683266" y="904206"/>
                        </a:cubicBezTo>
                        <a:cubicBezTo>
                          <a:pt x="710597" y="873761"/>
                          <a:pt x="710597" y="873761"/>
                          <a:pt x="710597" y="873761"/>
                        </a:cubicBezTo>
                        <a:cubicBezTo>
                          <a:pt x="710597" y="870717"/>
                          <a:pt x="713634" y="870717"/>
                          <a:pt x="713634" y="867672"/>
                        </a:cubicBezTo>
                        <a:cubicBezTo>
                          <a:pt x="835103" y="745894"/>
                          <a:pt x="999087" y="678915"/>
                          <a:pt x="1172181" y="678915"/>
                        </a:cubicBezTo>
                        <a:cubicBezTo>
                          <a:pt x="1172181" y="678915"/>
                          <a:pt x="1175218" y="678915"/>
                          <a:pt x="1178255" y="678915"/>
                        </a:cubicBezTo>
                        <a:cubicBezTo>
                          <a:pt x="1184328" y="605848"/>
                          <a:pt x="1184328" y="605848"/>
                          <a:pt x="1184328" y="605848"/>
                        </a:cubicBezTo>
                        <a:cubicBezTo>
                          <a:pt x="1184328" y="602804"/>
                          <a:pt x="1184328" y="599759"/>
                          <a:pt x="1187365" y="599759"/>
                        </a:cubicBezTo>
                        <a:cubicBezTo>
                          <a:pt x="1257210" y="252691"/>
                          <a:pt x="1566957" y="0"/>
                          <a:pt x="191921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3" name="Freeform 109"/>
                  <p:cNvSpPr>
                    <a:spLocks/>
                  </p:cNvSpPr>
                  <p:nvPr/>
                </p:nvSpPr>
                <p:spPr bwMode="auto">
                  <a:xfrm>
                    <a:off x="3314461" y="2603981"/>
                    <a:ext cx="148228" cy="149333"/>
                  </a:xfrm>
                  <a:custGeom>
                    <a:avLst/>
                    <a:gdLst>
                      <a:gd name="T0" fmla="*/ 680 w 701"/>
                      <a:gd name="T1" fmla="*/ 640 h 704"/>
                      <a:gd name="T2" fmla="*/ 568 w 701"/>
                      <a:gd name="T3" fmla="*/ 571 h 704"/>
                      <a:gd name="T4" fmla="*/ 531 w 701"/>
                      <a:gd name="T5" fmla="*/ 573 h 704"/>
                      <a:gd name="T6" fmla="*/ 351 w 701"/>
                      <a:gd name="T7" fmla="*/ 637 h 704"/>
                      <a:gd name="T8" fmla="*/ 64 w 701"/>
                      <a:gd name="T9" fmla="*/ 350 h 704"/>
                      <a:gd name="T10" fmla="*/ 351 w 701"/>
                      <a:gd name="T11" fmla="*/ 64 h 704"/>
                      <a:gd name="T12" fmla="*/ 631 w 701"/>
                      <a:gd name="T13" fmla="*/ 294 h 704"/>
                      <a:gd name="T14" fmla="*/ 474 w 701"/>
                      <a:gd name="T15" fmla="*/ 294 h 704"/>
                      <a:gd name="T16" fmla="*/ 445 w 701"/>
                      <a:gd name="T17" fmla="*/ 312 h 704"/>
                      <a:gd name="T18" fmla="*/ 432 w 701"/>
                      <a:gd name="T19" fmla="*/ 338 h 704"/>
                      <a:gd name="T20" fmla="*/ 320 w 701"/>
                      <a:gd name="T21" fmla="*/ 203 h 704"/>
                      <a:gd name="T22" fmla="*/ 284 w 701"/>
                      <a:gd name="T23" fmla="*/ 193 h 704"/>
                      <a:gd name="T24" fmla="*/ 263 w 701"/>
                      <a:gd name="T25" fmla="*/ 223 h 704"/>
                      <a:gd name="T26" fmla="*/ 263 w 701"/>
                      <a:gd name="T27" fmla="*/ 327 h 704"/>
                      <a:gd name="T28" fmla="*/ 192 w 701"/>
                      <a:gd name="T29" fmla="*/ 327 h 704"/>
                      <a:gd name="T30" fmla="*/ 160 w 701"/>
                      <a:gd name="T31" fmla="*/ 359 h 704"/>
                      <a:gd name="T32" fmla="*/ 192 w 701"/>
                      <a:gd name="T33" fmla="*/ 391 h 704"/>
                      <a:gd name="T34" fmla="*/ 295 w 701"/>
                      <a:gd name="T35" fmla="*/ 391 h 704"/>
                      <a:gd name="T36" fmla="*/ 327 w 701"/>
                      <a:gd name="T37" fmla="*/ 359 h 704"/>
                      <a:gd name="T38" fmla="*/ 327 w 701"/>
                      <a:gd name="T39" fmla="*/ 311 h 704"/>
                      <a:gd name="T40" fmla="*/ 414 w 701"/>
                      <a:gd name="T41" fmla="*/ 416 h 704"/>
                      <a:gd name="T42" fmla="*/ 439 w 701"/>
                      <a:gd name="T43" fmla="*/ 428 h 704"/>
                      <a:gd name="T44" fmla="*/ 443 w 701"/>
                      <a:gd name="T45" fmla="*/ 428 h 704"/>
                      <a:gd name="T46" fmla="*/ 468 w 701"/>
                      <a:gd name="T47" fmla="*/ 410 h 704"/>
                      <a:gd name="T48" fmla="*/ 494 w 701"/>
                      <a:gd name="T49" fmla="*/ 358 h 704"/>
                      <a:gd name="T50" fmla="*/ 661 w 701"/>
                      <a:gd name="T51" fmla="*/ 358 h 704"/>
                      <a:gd name="T52" fmla="*/ 665 w 701"/>
                      <a:gd name="T53" fmla="*/ 358 h 704"/>
                      <a:gd name="T54" fmla="*/ 670 w 701"/>
                      <a:gd name="T55" fmla="*/ 358 h 704"/>
                      <a:gd name="T56" fmla="*/ 700 w 701"/>
                      <a:gd name="T57" fmla="*/ 324 h 704"/>
                      <a:gd name="T58" fmla="*/ 589 w 701"/>
                      <a:gd name="T59" fmla="*/ 94 h 704"/>
                      <a:gd name="T60" fmla="*/ 351 w 701"/>
                      <a:gd name="T61" fmla="*/ 0 h 704"/>
                      <a:gd name="T62" fmla="*/ 0 w 701"/>
                      <a:gd name="T63" fmla="*/ 350 h 704"/>
                      <a:gd name="T64" fmla="*/ 351 w 701"/>
                      <a:gd name="T65" fmla="*/ 701 h 704"/>
                      <a:gd name="T66" fmla="*/ 553 w 701"/>
                      <a:gd name="T67" fmla="*/ 637 h 704"/>
                      <a:gd name="T68" fmla="*/ 646 w 701"/>
                      <a:gd name="T69" fmla="*/ 694 h 704"/>
                      <a:gd name="T70" fmla="*/ 690 w 701"/>
                      <a:gd name="T71" fmla="*/ 684 h 704"/>
                      <a:gd name="T72" fmla="*/ 680 w 701"/>
                      <a:gd name="T73" fmla="*/ 640 h 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01" h="704">
                        <a:moveTo>
                          <a:pt x="680" y="640"/>
                        </a:moveTo>
                        <a:cubicBezTo>
                          <a:pt x="568" y="571"/>
                          <a:pt x="568" y="571"/>
                          <a:pt x="568" y="571"/>
                        </a:cubicBezTo>
                        <a:cubicBezTo>
                          <a:pt x="556" y="564"/>
                          <a:pt x="541" y="564"/>
                          <a:pt x="531" y="573"/>
                        </a:cubicBezTo>
                        <a:cubicBezTo>
                          <a:pt x="479" y="615"/>
                          <a:pt x="417" y="637"/>
                          <a:pt x="351" y="637"/>
                        </a:cubicBezTo>
                        <a:cubicBezTo>
                          <a:pt x="193" y="637"/>
                          <a:pt x="64" y="508"/>
                          <a:pt x="64" y="350"/>
                        </a:cubicBezTo>
                        <a:cubicBezTo>
                          <a:pt x="64" y="193"/>
                          <a:pt x="193" y="64"/>
                          <a:pt x="351" y="64"/>
                        </a:cubicBezTo>
                        <a:cubicBezTo>
                          <a:pt x="488" y="64"/>
                          <a:pt x="605" y="163"/>
                          <a:pt x="631" y="294"/>
                        </a:cubicBezTo>
                        <a:cubicBezTo>
                          <a:pt x="474" y="294"/>
                          <a:pt x="474" y="294"/>
                          <a:pt x="474" y="294"/>
                        </a:cubicBezTo>
                        <a:cubicBezTo>
                          <a:pt x="462" y="294"/>
                          <a:pt x="451" y="301"/>
                          <a:pt x="445" y="312"/>
                        </a:cubicBezTo>
                        <a:cubicBezTo>
                          <a:pt x="432" y="338"/>
                          <a:pt x="432" y="338"/>
                          <a:pt x="432" y="338"/>
                        </a:cubicBezTo>
                        <a:cubicBezTo>
                          <a:pt x="320" y="203"/>
                          <a:pt x="320" y="203"/>
                          <a:pt x="320" y="203"/>
                        </a:cubicBezTo>
                        <a:cubicBezTo>
                          <a:pt x="311" y="192"/>
                          <a:pt x="297" y="188"/>
                          <a:pt x="284" y="193"/>
                        </a:cubicBezTo>
                        <a:cubicBezTo>
                          <a:pt x="271" y="197"/>
                          <a:pt x="263" y="210"/>
                          <a:pt x="263" y="223"/>
                        </a:cubicBezTo>
                        <a:cubicBezTo>
                          <a:pt x="263" y="327"/>
                          <a:pt x="263" y="327"/>
                          <a:pt x="263" y="327"/>
                        </a:cubicBezTo>
                        <a:cubicBezTo>
                          <a:pt x="192" y="327"/>
                          <a:pt x="192" y="327"/>
                          <a:pt x="192" y="327"/>
                        </a:cubicBezTo>
                        <a:cubicBezTo>
                          <a:pt x="174" y="327"/>
                          <a:pt x="160" y="341"/>
                          <a:pt x="160" y="359"/>
                        </a:cubicBezTo>
                        <a:cubicBezTo>
                          <a:pt x="160" y="377"/>
                          <a:pt x="174" y="391"/>
                          <a:pt x="192" y="391"/>
                        </a:cubicBezTo>
                        <a:cubicBezTo>
                          <a:pt x="295" y="391"/>
                          <a:pt x="295" y="391"/>
                          <a:pt x="295" y="391"/>
                        </a:cubicBezTo>
                        <a:cubicBezTo>
                          <a:pt x="313" y="391"/>
                          <a:pt x="327" y="377"/>
                          <a:pt x="327" y="359"/>
                        </a:cubicBezTo>
                        <a:cubicBezTo>
                          <a:pt x="327" y="311"/>
                          <a:pt x="327" y="311"/>
                          <a:pt x="327" y="311"/>
                        </a:cubicBezTo>
                        <a:cubicBezTo>
                          <a:pt x="414" y="416"/>
                          <a:pt x="414" y="416"/>
                          <a:pt x="414" y="416"/>
                        </a:cubicBezTo>
                        <a:cubicBezTo>
                          <a:pt x="421" y="424"/>
                          <a:pt x="430" y="428"/>
                          <a:pt x="439" y="428"/>
                        </a:cubicBezTo>
                        <a:cubicBezTo>
                          <a:pt x="440" y="428"/>
                          <a:pt x="441" y="428"/>
                          <a:pt x="443" y="428"/>
                        </a:cubicBezTo>
                        <a:cubicBezTo>
                          <a:pt x="453" y="427"/>
                          <a:pt x="463" y="420"/>
                          <a:pt x="468" y="410"/>
                        </a:cubicBezTo>
                        <a:cubicBezTo>
                          <a:pt x="494" y="358"/>
                          <a:pt x="494" y="358"/>
                          <a:pt x="494" y="358"/>
                        </a:cubicBezTo>
                        <a:cubicBezTo>
                          <a:pt x="661" y="358"/>
                          <a:pt x="661" y="358"/>
                          <a:pt x="661" y="358"/>
                        </a:cubicBezTo>
                        <a:cubicBezTo>
                          <a:pt x="662" y="358"/>
                          <a:pt x="663" y="358"/>
                          <a:pt x="665" y="358"/>
                        </a:cubicBezTo>
                        <a:cubicBezTo>
                          <a:pt x="666" y="358"/>
                          <a:pt x="668" y="358"/>
                          <a:pt x="670" y="358"/>
                        </a:cubicBezTo>
                        <a:cubicBezTo>
                          <a:pt x="688" y="357"/>
                          <a:pt x="701" y="341"/>
                          <a:pt x="700" y="324"/>
                        </a:cubicBezTo>
                        <a:cubicBezTo>
                          <a:pt x="693" y="236"/>
                          <a:pt x="654" y="154"/>
                          <a:pt x="589" y="94"/>
                        </a:cubicBezTo>
                        <a:cubicBezTo>
                          <a:pt x="524" y="33"/>
                          <a:pt x="439" y="0"/>
                          <a:pt x="351" y="0"/>
                        </a:cubicBezTo>
                        <a:cubicBezTo>
                          <a:pt x="157" y="0"/>
                          <a:pt x="0" y="157"/>
                          <a:pt x="0" y="350"/>
                        </a:cubicBezTo>
                        <a:cubicBezTo>
                          <a:pt x="0" y="544"/>
                          <a:pt x="157" y="701"/>
                          <a:pt x="351" y="701"/>
                        </a:cubicBezTo>
                        <a:cubicBezTo>
                          <a:pt x="423" y="701"/>
                          <a:pt x="494" y="678"/>
                          <a:pt x="553" y="637"/>
                        </a:cubicBezTo>
                        <a:cubicBezTo>
                          <a:pt x="646" y="694"/>
                          <a:pt x="646" y="694"/>
                          <a:pt x="646" y="694"/>
                        </a:cubicBezTo>
                        <a:cubicBezTo>
                          <a:pt x="661" y="704"/>
                          <a:pt x="681" y="699"/>
                          <a:pt x="690" y="684"/>
                        </a:cubicBezTo>
                        <a:cubicBezTo>
                          <a:pt x="700" y="669"/>
                          <a:pt x="695" y="649"/>
                          <a:pt x="680" y="6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15" name="Freeform 230"/>
                <p:cNvSpPr/>
                <p:nvPr/>
              </p:nvSpPr>
              <p:spPr bwMode="auto">
                <a:xfrm>
                  <a:off x="2368834" y="2165629"/>
                  <a:ext cx="542136" cy="351758"/>
                </a:xfrm>
                <a:custGeom>
                  <a:avLst/>
                  <a:gdLst>
                    <a:gd name="connsiteX0" fmla="*/ 3322794 w 5223983"/>
                    <a:gd name="connsiteY0" fmla="*/ 1406050 h 3551081"/>
                    <a:gd name="connsiteX1" fmla="*/ 3699984 w 5223983"/>
                    <a:gd name="connsiteY1" fmla="*/ 1783240 h 3551081"/>
                    <a:gd name="connsiteX2" fmla="*/ 3322794 w 5223983"/>
                    <a:gd name="connsiteY2" fmla="*/ 2160430 h 3551081"/>
                    <a:gd name="connsiteX3" fmla="*/ 2945604 w 5223983"/>
                    <a:gd name="connsiteY3" fmla="*/ 1783240 h 3551081"/>
                    <a:gd name="connsiteX4" fmla="*/ 3322794 w 5223983"/>
                    <a:gd name="connsiteY4" fmla="*/ 1406050 h 3551081"/>
                    <a:gd name="connsiteX5" fmla="*/ 1901190 w 5223983"/>
                    <a:gd name="connsiteY5" fmla="*/ 1406050 h 3551081"/>
                    <a:gd name="connsiteX6" fmla="*/ 2278380 w 5223983"/>
                    <a:gd name="connsiteY6" fmla="*/ 1783240 h 3551081"/>
                    <a:gd name="connsiteX7" fmla="*/ 1901190 w 5223983"/>
                    <a:gd name="connsiteY7" fmla="*/ 2160430 h 3551081"/>
                    <a:gd name="connsiteX8" fmla="*/ 1524000 w 5223983"/>
                    <a:gd name="connsiteY8" fmla="*/ 1783240 h 3551081"/>
                    <a:gd name="connsiteX9" fmla="*/ 1901190 w 5223983"/>
                    <a:gd name="connsiteY9" fmla="*/ 1406050 h 3551081"/>
                    <a:gd name="connsiteX10" fmla="*/ 3444555 w 5223983"/>
                    <a:gd name="connsiteY10" fmla="*/ 1 h 3551081"/>
                    <a:gd name="connsiteX11" fmla="*/ 5223983 w 5223983"/>
                    <a:gd name="connsiteY11" fmla="*/ 1779430 h 3551081"/>
                    <a:gd name="connsiteX12" fmla="*/ 3452333 w 5223983"/>
                    <a:gd name="connsiteY12" fmla="*/ 3551081 h 3551081"/>
                    <a:gd name="connsiteX13" fmla="*/ 3296124 w 5223983"/>
                    <a:gd name="connsiteY13" fmla="*/ 3394871 h 3551081"/>
                    <a:gd name="connsiteX14" fmla="*/ 4919183 w 5223983"/>
                    <a:gd name="connsiteY14" fmla="*/ 1771811 h 3551081"/>
                    <a:gd name="connsiteX15" fmla="*/ 3295964 w 5223983"/>
                    <a:gd name="connsiteY15" fmla="*/ 148592 h 3551081"/>
                    <a:gd name="connsiteX16" fmla="*/ 1779429 w 5223983"/>
                    <a:gd name="connsiteY16" fmla="*/ 0 h 3551081"/>
                    <a:gd name="connsiteX17" fmla="*/ 1928020 w 5223983"/>
                    <a:gd name="connsiteY17" fmla="*/ 148590 h 3551081"/>
                    <a:gd name="connsiteX18" fmla="*/ 304801 w 5223983"/>
                    <a:gd name="connsiteY18" fmla="*/ 1771809 h 3551081"/>
                    <a:gd name="connsiteX19" fmla="*/ 1927860 w 5223983"/>
                    <a:gd name="connsiteY19" fmla="*/ 3394869 h 3551081"/>
                    <a:gd name="connsiteX20" fmla="*/ 1771651 w 5223983"/>
                    <a:gd name="connsiteY20" fmla="*/ 3551079 h 3551081"/>
                    <a:gd name="connsiteX21" fmla="*/ 0 w 5223983"/>
                    <a:gd name="connsiteY21" fmla="*/ 1779428 h 35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223983" h="3551081">
                      <a:moveTo>
                        <a:pt x="3322794" y="1406050"/>
                      </a:moveTo>
                      <a:cubicBezTo>
                        <a:pt x="3531110" y="1406050"/>
                        <a:pt x="3699984" y="1574924"/>
                        <a:pt x="3699984" y="1783240"/>
                      </a:cubicBezTo>
                      <a:cubicBezTo>
                        <a:pt x="3699984" y="1991556"/>
                        <a:pt x="3531110" y="2160430"/>
                        <a:pt x="3322794" y="2160430"/>
                      </a:cubicBezTo>
                      <a:cubicBezTo>
                        <a:pt x="3114478" y="2160430"/>
                        <a:pt x="2945604" y="1991556"/>
                        <a:pt x="2945604" y="1783240"/>
                      </a:cubicBezTo>
                      <a:cubicBezTo>
                        <a:pt x="2945604" y="1574924"/>
                        <a:pt x="3114478" y="1406050"/>
                        <a:pt x="3322794" y="1406050"/>
                      </a:cubicBezTo>
                      <a:close/>
                      <a:moveTo>
                        <a:pt x="1901190" y="1406050"/>
                      </a:moveTo>
                      <a:cubicBezTo>
                        <a:pt x="2109506" y="1406050"/>
                        <a:pt x="2278380" y="1574924"/>
                        <a:pt x="2278380" y="1783240"/>
                      </a:cubicBezTo>
                      <a:cubicBezTo>
                        <a:pt x="2278380" y="1991556"/>
                        <a:pt x="2109506" y="2160430"/>
                        <a:pt x="1901190" y="2160430"/>
                      </a:cubicBezTo>
                      <a:cubicBezTo>
                        <a:pt x="1692874" y="2160430"/>
                        <a:pt x="1524000" y="1991556"/>
                        <a:pt x="1524000" y="1783240"/>
                      </a:cubicBezTo>
                      <a:cubicBezTo>
                        <a:pt x="1524000" y="1574924"/>
                        <a:pt x="1692874" y="1406050"/>
                        <a:pt x="1901190" y="1406050"/>
                      </a:cubicBezTo>
                      <a:close/>
                      <a:moveTo>
                        <a:pt x="3444555" y="1"/>
                      </a:moveTo>
                      <a:lnTo>
                        <a:pt x="5223983" y="1779430"/>
                      </a:lnTo>
                      <a:lnTo>
                        <a:pt x="3452333" y="3551081"/>
                      </a:lnTo>
                      <a:lnTo>
                        <a:pt x="3296124" y="3394871"/>
                      </a:lnTo>
                      <a:lnTo>
                        <a:pt x="4919183" y="1771811"/>
                      </a:lnTo>
                      <a:lnTo>
                        <a:pt x="3295964" y="148592"/>
                      </a:lnTo>
                      <a:close/>
                      <a:moveTo>
                        <a:pt x="1779429" y="0"/>
                      </a:moveTo>
                      <a:lnTo>
                        <a:pt x="1928020" y="148590"/>
                      </a:lnTo>
                      <a:lnTo>
                        <a:pt x="304801" y="1771809"/>
                      </a:lnTo>
                      <a:lnTo>
                        <a:pt x="1927860" y="3394869"/>
                      </a:lnTo>
                      <a:lnTo>
                        <a:pt x="1771651" y="3551079"/>
                      </a:lnTo>
                      <a:lnTo>
                        <a:pt x="0" y="17794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375" tIns="45688" rIns="91375" bIns="4568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6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Segoe UI" pitchFamily="34" charset="0"/>
                  </a:endParaRPr>
                </a:p>
              </p:txBody>
            </p:sp>
          </p:grp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CB175318-32D6-44BE-87E7-409B62698601}"/>
                  </a:ext>
                </a:extLst>
              </p:cNvPr>
              <p:cNvSpPr/>
              <p:nvPr/>
            </p:nvSpPr>
            <p:spPr bwMode="auto">
              <a:xfrm>
                <a:off x="4686301" y="2581065"/>
                <a:ext cx="2571315" cy="86344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5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</a:rPr>
                  <a:t>Knowledge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4B99950-888B-4BCE-9D66-8C744784D700}"/>
                </a:ext>
              </a:extLst>
            </p:cNvPr>
            <p:cNvGrpSpPr/>
            <p:nvPr/>
          </p:nvGrpSpPr>
          <p:grpSpPr>
            <a:xfrm>
              <a:off x="4899914" y="2781894"/>
              <a:ext cx="464717" cy="406291"/>
              <a:chOff x="5690450" y="6269810"/>
              <a:chExt cx="668884" cy="614989"/>
            </a:xfrm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EBC45E5F-A9DD-4581-BAF5-8DBC5F90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019" y="6721480"/>
                <a:ext cx="75918" cy="25519"/>
              </a:xfrm>
              <a:custGeom>
                <a:avLst/>
                <a:gdLst>
                  <a:gd name="T0" fmla="*/ 0 w 57"/>
                  <a:gd name="T1" fmla="*/ 19 h 19"/>
                  <a:gd name="T2" fmla="*/ 0 w 57"/>
                  <a:gd name="T3" fmla="*/ 14 h 19"/>
                  <a:gd name="T4" fmla="*/ 15 w 57"/>
                  <a:gd name="T5" fmla="*/ 0 h 19"/>
                  <a:gd name="T6" fmla="*/ 57 w 5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9">
                    <a:moveTo>
                      <a:pt x="0" y="19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31F1CBB-6610-40DF-BF59-B32BA7FD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63" y="6579851"/>
                <a:ext cx="78470" cy="153750"/>
              </a:xfrm>
              <a:custGeom>
                <a:avLst/>
                <a:gdLst>
                  <a:gd name="T0" fmla="*/ 0 w 59"/>
                  <a:gd name="T1" fmla="*/ 0 h 115"/>
                  <a:gd name="T2" fmla="*/ 0 w 59"/>
                  <a:gd name="T3" fmla="*/ 62 h 115"/>
                  <a:gd name="T4" fmla="*/ 15 w 59"/>
                  <a:gd name="T5" fmla="*/ 77 h 115"/>
                  <a:gd name="T6" fmla="*/ 45 w 59"/>
                  <a:gd name="T7" fmla="*/ 77 h 115"/>
                  <a:gd name="T8" fmla="*/ 59 w 59"/>
                  <a:gd name="T9" fmla="*/ 91 h 115"/>
                  <a:gd name="T10" fmla="*/ 59 w 59"/>
                  <a:gd name="T1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15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70"/>
                      <a:pt x="7" y="77"/>
                      <a:pt x="15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53" y="77"/>
                      <a:pt x="59" y="83"/>
                      <a:pt x="59" y="91"/>
                    </a:cubicBezTo>
                    <a:cubicBezTo>
                      <a:pt x="59" y="115"/>
                      <a:pt x="59" y="115"/>
                      <a:pt x="59" y="115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DB1E5C30-DF63-4094-9DF6-A138352B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533" y="6456086"/>
                <a:ext cx="107179" cy="46572"/>
              </a:xfrm>
              <a:custGeom>
                <a:avLst/>
                <a:gdLst>
                  <a:gd name="T0" fmla="*/ 0 w 80"/>
                  <a:gd name="T1" fmla="*/ 35 h 35"/>
                  <a:gd name="T2" fmla="*/ 69 w 80"/>
                  <a:gd name="T3" fmla="*/ 35 h 35"/>
                  <a:gd name="T4" fmla="*/ 80 w 80"/>
                  <a:gd name="T5" fmla="*/ 23 h 35"/>
                  <a:gd name="T6" fmla="*/ 80 w 8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35">
                    <a:moveTo>
                      <a:pt x="0" y="35"/>
                    </a:moveTo>
                    <a:cubicBezTo>
                      <a:pt x="69" y="35"/>
                      <a:pt x="69" y="35"/>
                      <a:pt x="69" y="35"/>
                    </a:cubicBezTo>
                    <a:cubicBezTo>
                      <a:pt x="75" y="35"/>
                      <a:pt x="80" y="30"/>
                      <a:pt x="80" y="23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3" name="Oval 9">
                <a:extLst>
                  <a:ext uri="{FF2B5EF4-FFF2-40B4-BE49-F238E27FC236}">
                    <a16:creationId xmlns:a16="http://schemas.microsoft.com/office/drawing/2014/main" id="{F7E670C3-2DDA-487E-9A57-37E42960F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9759" y="6745722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4" name="Oval 11">
                <a:extLst>
                  <a:ext uri="{FF2B5EF4-FFF2-40B4-BE49-F238E27FC236}">
                    <a16:creationId xmlns:a16="http://schemas.microsoft.com/office/drawing/2014/main" id="{A0B786ED-7A92-4F90-9A36-D6DCF7394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310" y="6733601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" name="Oval 12">
                <a:extLst>
                  <a:ext uri="{FF2B5EF4-FFF2-40B4-BE49-F238E27FC236}">
                    <a16:creationId xmlns:a16="http://schemas.microsoft.com/office/drawing/2014/main" id="{88933837-08E3-41E0-A409-90F9C5720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7451" y="6394203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155C7AEB-305A-4068-B902-D145DF761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938" y="6640458"/>
                <a:ext cx="54865" cy="213719"/>
              </a:xfrm>
              <a:custGeom>
                <a:avLst/>
                <a:gdLst>
                  <a:gd name="T0" fmla="*/ 0 w 41"/>
                  <a:gd name="T1" fmla="*/ 0 h 160"/>
                  <a:gd name="T2" fmla="*/ 0 w 41"/>
                  <a:gd name="T3" fmla="*/ 145 h 160"/>
                  <a:gd name="T4" fmla="*/ 15 w 41"/>
                  <a:gd name="T5" fmla="*/ 160 h 160"/>
                  <a:gd name="T6" fmla="*/ 41 w 41"/>
                  <a:gd name="T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60">
                    <a:moveTo>
                      <a:pt x="0" y="0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4"/>
                      <a:pt x="6" y="160"/>
                      <a:pt x="15" y="160"/>
                    </a:cubicBezTo>
                    <a:cubicBezTo>
                      <a:pt x="41" y="160"/>
                      <a:pt x="41" y="160"/>
                      <a:pt x="41" y="16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7" name="Oval 10">
                <a:extLst>
                  <a:ext uri="{FF2B5EF4-FFF2-40B4-BE49-F238E27FC236}">
                    <a16:creationId xmlns:a16="http://schemas.microsoft.com/office/drawing/2014/main" id="{12104097-4856-4CDC-A55C-4F4C1C6D9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03" y="6823554"/>
                <a:ext cx="61245" cy="61245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grpSp>
            <p:nvGrpSpPr>
              <p:cNvPr id="48" name="Magnifying_Glass">
                <a:extLst>
                  <a:ext uri="{FF2B5EF4-FFF2-40B4-BE49-F238E27FC236}">
                    <a16:creationId xmlns:a16="http://schemas.microsoft.com/office/drawing/2014/main" id="{D2C146EA-78C1-4101-9C90-BB8F8D16FAF5}"/>
                  </a:ext>
                </a:extLst>
              </p:cNvPr>
              <p:cNvGrpSpPr/>
              <p:nvPr/>
            </p:nvGrpSpPr>
            <p:grpSpPr>
              <a:xfrm flipH="1">
                <a:off x="5690450" y="6269810"/>
                <a:ext cx="562017" cy="562017"/>
                <a:chOff x="5741782" y="1706805"/>
                <a:chExt cx="657225" cy="657225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9BC96D9-9A4B-494E-A1B8-F1725F9E67BF}"/>
                    </a:ext>
                  </a:extLst>
                </p:cNvPr>
                <p:cNvSpPr/>
                <p:nvPr/>
              </p:nvSpPr>
              <p:spPr>
                <a:xfrm>
                  <a:off x="5769524" y="1733237"/>
                  <a:ext cx="390525" cy="390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525" h="390525">
                      <a:moveTo>
                        <a:pt x="390049" y="198596"/>
                      </a:moveTo>
                      <a:cubicBezTo>
                        <a:pt x="390049" y="304333"/>
                        <a:pt x="304333" y="390049"/>
                        <a:pt x="198596" y="390049"/>
                      </a:cubicBezTo>
                      <a:cubicBezTo>
                        <a:pt x="92860" y="390049"/>
                        <a:pt x="7144" y="304333"/>
                        <a:pt x="7144" y="198596"/>
                      </a:cubicBezTo>
                      <a:cubicBezTo>
                        <a:pt x="7144" y="92860"/>
                        <a:pt x="92860" y="7144"/>
                        <a:pt x="198596" y="7144"/>
                      </a:cubicBezTo>
                      <a:cubicBezTo>
                        <a:pt x="304333" y="7144"/>
                        <a:pt x="390049" y="92860"/>
                        <a:pt x="390049" y="198596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3F50329-3B82-4762-873D-B82CB26D3468}"/>
                    </a:ext>
                  </a:extLst>
                </p:cNvPr>
                <p:cNvSpPr/>
                <p:nvPr/>
              </p:nvSpPr>
              <p:spPr>
                <a:xfrm>
                  <a:off x="5741782" y="1706805"/>
                  <a:ext cx="657225" cy="6572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57225" h="657225">
                      <a:moveTo>
                        <a:pt x="649248" y="579358"/>
                      </a:moveTo>
                      <a:lnTo>
                        <a:pt x="464463" y="395526"/>
                      </a:lnTo>
                      <a:cubicBezTo>
                        <a:pt x="459701" y="390763"/>
                        <a:pt x="453033" y="390763"/>
                        <a:pt x="448271" y="395526"/>
                      </a:cubicBezTo>
                      <a:lnTo>
                        <a:pt x="439698" y="404098"/>
                      </a:lnTo>
                      <a:lnTo>
                        <a:pt x="395883" y="360283"/>
                      </a:lnTo>
                      <a:cubicBezTo>
                        <a:pt x="464463" y="274558"/>
                        <a:pt x="458748" y="149781"/>
                        <a:pt x="379691" y="70723"/>
                      </a:cubicBezTo>
                      <a:cubicBezTo>
                        <a:pt x="294918" y="-14049"/>
                        <a:pt x="156806" y="-14049"/>
                        <a:pt x="71081" y="70723"/>
                      </a:cubicBezTo>
                      <a:cubicBezTo>
                        <a:pt x="-14644" y="155496"/>
                        <a:pt x="-13692" y="293608"/>
                        <a:pt x="71081" y="379333"/>
                      </a:cubicBezTo>
                      <a:cubicBezTo>
                        <a:pt x="150138" y="458391"/>
                        <a:pt x="274916" y="464106"/>
                        <a:pt x="360641" y="395526"/>
                      </a:cubicBezTo>
                      <a:lnTo>
                        <a:pt x="404456" y="439341"/>
                      </a:lnTo>
                      <a:lnTo>
                        <a:pt x="395883" y="447913"/>
                      </a:lnTo>
                      <a:cubicBezTo>
                        <a:pt x="391121" y="452676"/>
                        <a:pt x="391121" y="459343"/>
                        <a:pt x="395883" y="464106"/>
                      </a:cubicBezTo>
                      <a:lnTo>
                        <a:pt x="579716" y="647938"/>
                      </a:lnTo>
                      <a:cubicBezTo>
                        <a:pt x="584478" y="652701"/>
                        <a:pt x="591146" y="652701"/>
                        <a:pt x="595908" y="647938"/>
                      </a:cubicBezTo>
                      <a:lnTo>
                        <a:pt x="647343" y="596503"/>
                      </a:lnTo>
                      <a:cubicBezTo>
                        <a:pt x="653058" y="591741"/>
                        <a:pt x="653058" y="584121"/>
                        <a:pt x="649248" y="579358"/>
                      </a:cubicBezTo>
                      <a:close/>
                      <a:moveTo>
                        <a:pt x="104418" y="346948"/>
                      </a:moveTo>
                      <a:cubicBezTo>
                        <a:pt x="36791" y="279321"/>
                        <a:pt x="36791" y="170736"/>
                        <a:pt x="104418" y="103108"/>
                      </a:cubicBezTo>
                      <a:cubicBezTo>
                        <a:pt x="172046" y="35481"/>
                        <a:pt x="280631" y="35481"/>
                        <a:pt x="348258" y="103108"/>
                      </a:cubicBezTo>
                      <a:cubicBezTo>
                        <a:pt x="415886" y="170736"/>
                        <a:pt x="415886" y="279321"/>
                        <a:pt x="348258" y="346948"/>
                      </a:cubicBezTo>
                      <a:cubicBezTo>
                        <a:pt x="280631" y="414576"/>
                        <a:pt x="172046" y="414576"/>
                        <a:pt x="104418" y="346948"/>
                      </a:cubicBezTo>
                      <a:close/>
                    </a:path>
                  </a:pathLst>
                </a:custGeom>
                <a:solidFill>
                  <a:srgbClr val="005A9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335A353-A940-4194-AF64-6D0DCF69CB9B}"/>
                    </a:ext>
                  </a:extLst>
                </p:cNvPr>
                <p:cNvSpPr/>
                <p:nvPr/>
              </p:nvSpPr>
              <p:spPr>
                <a:xfrm>
                  <a:off x="5913352" y="1788482"/>
                  <a:ext cx="104775" cy="104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4775" h="104775">
                      <a:moveTo>
                        <a:pt x="98584" y="52864"/>
                      </a:moveTo>
                      <a:cubicBezTo>
                        <a:pt x="98584" y="78114"/>
                        <a:pt x="78114" y="98584"/>
                        <a:pt x="52864" y="98584"/>
                      </a:cubicBezTo>
                      <a:cubicBezTo>
                        <a:pt x="27613" y="98584"/>
                        <a:pt x="7144" y="78114"/>
                        <a:pt x="7144" y="52864"/>
                      </a:cubicBezTo>
                      <a:cubicBezTo>
                        <a:pt x="7144" y="27613"/>
                        <a:pt x="27613" y="7144"/>
                        <a:pt x="52864" y="7144"/>
                      </a:cubicBezTo>
                      <a:cubicBezTo>
                        <a:pt x="78114" y="7144"/>
                        <a:pt x="98584" y="27613"/>
                        <a:pt x="98584" y="528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38CE06A-7C52-4F30-98FA-63BF6922AE95}"/>
                    </a:ext>
                  </a:extLst>
                </p:cNvPr>
                <p:cNvSpPr/>
                <p:nvPr/>
              </p:nvSpPr>
              <p:spPr>
                <a:xfrm>
                  <a:off x="6128617" y="2121857"/>
                  <a:ext cx="266700" cy="238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6700" h="238125">
                      <a:moveTo>
                        <a:pt x="10001" y="32861"/>
                      </a:moveTo>
                      <a:lnTo>
                        <a:pt x="35719" y="7144"/>
                      </a:lnTo>
                      <a:lnTo>
                        <a:pt x="214789" y="186214"/>
                      </a:lnTo>
                      <a:cubicBezTo>
                        <a:pt x="216694" y="188119"/>
                        <a:pt x="219551" y="188119"/>
                        <a:pt x="221456" y="186214"/>
                      </a:cubicBezTo>
                      <a:lnTo>
                        <a:pt x="251936" y="155734"/>
                      </a:lnTo>
                      <a:lnTo>
                        <a:pt x="261461" y="165259"/>
                      </a:lnTo>
                      <a:cubicBezTo>
                        <a:pt x="265271" y="169069"/>
                        <a:pt x="265271" y="175736"/>
                        <a:pt x="261461" y="180499"/>
                      </a:cubicBezTo>
                      <a:lnTo>
                        <a:pt x="208121" y="233839"/>
                      </a:lnTo>
                      <a:cubicBezTo>
                        <a:pt x="204311" y="237649"/>
                        <a:pt x="197644" y="237649"/>
                        <a:pt x="192881" y="233839"/>
                      </a:cubicBezTo>
                      <a:lnTo>
                        <a:pt x="10001" y="48101"/>
                      </a:lnTo>
                      <a:cubicBezTo>
                        <a:pt x="6191" y="44291"/>
                        <a:pt x="6191" y="36671"/>
                        <a:pt x="10001" y="32861"/>
                      </a:cubicBezTo>
                      <a:close/>
                    </a:path>
                  </a:pathLst>
                </a:custGeom>
                <a:solidFill>
                  <a:srgbClr val="163E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53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5" grpId="0"/>
      <p:bldP spid="5" grpId="0" animBg="1"/>
      <p:bldP spid="4" grpId="0" animBg="1"/>
      <p:bldP spid="10" grpId="0" animBg="1"/>
      <p:bldP spid="28" grpId="0"/>
      <p:bldP spid="30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 bwMode="auto">
          <a:xfrm>
            <a:off x="5459579" y="3602789"/>
            <a:ext cx="6463183" cy="3286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Cortana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603483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610821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11199713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254540" y="2918451"/>
            <a:ext cx="5456729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Agent</a:t>
            </a:r>
          </a:p>
        </p:txBody>
      </p:sp>
      <p:grpSp>
        <p:nvGrpSpPr>
          <p:cNvPr id="144" name="Group 14"/>
          <p:cNvGrpSpPr>
            <a:grpSpLocks noChangeAspect="1"/>
          </p:cNvGrpSpPr>
          <p:nvPr/>
        </p:nvGrpSpPr>
        <p:grpSpPr bwMode="auto">
          <a:xfrm>
            <a:off x="8545240" y="1672722"/>
            <a:ext cx="255649" cy="394798"/>
            <a:chOff x="2912" y="2002"/>
            <a:chExt cx="158" cy="244"/>
          </a:xfrm>
        </p:grpSpPr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8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9" name="Group 27"/>
          <p:cNvGrpSpPr>
            <a:grpSpLocks noChangeAspect="1"/>
          </p:cNvGrpSpPr>
          <p:nvPr/>
        </p:nvGrpSpPr>
        <p:grpSpPr bwMode="auto">
          <a:xfrm>
            <a:off x="11052289" y="1682986"/>
            <a:ext cx="419334" cy="374267"/>
            <a:chOff x="3810" y="2105"/>
            <a:chExt cx="214" cy="191"/>
          </a:xfrm>
        </p:grpSpPr>
        <p:sp>
          <p:nvSpPr>
            <p:cNvPr id="150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4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5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6" name="Rectangle 155"/>
          <p:cNvSpPr/>
          <p:nvPr/>
        </p:nvSpPr>
        <p:spPr bwMode="auto">
          <a:xfrm>
            <a:off x="8262053" y="1406916"/>
            <a:ext cx="3929084" cy="970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 flipV="1">
            <a:off x="5874503" y="1648184"/>
            <a:ext cx="419337" cy="419335"/>
            <a:chOff x="1990795" y="2892107"/>
            <a:chExt cx="557672" cy="557672"/>
          </a:xfrm>
          <a:noFill/>
        </p:grpSpPr>
        <p:sp>
          <p:nvSpPr>
            <p:cNvPr id="34" name="Freeform: Shape 33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5" name="Freeform: Shape 34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497873" y="4029213"/>
            <a:ext cx="4648026" cy="77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1,000+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bold" panose="020B0702040204020203" pitchFamily="34" charset="0"/>
              </a:rPr>
              <a:t>skills and knowledge,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133 million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users |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12 billion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questions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67" kern="0" spc="49" dirty="0">
              <a:solidFill>
                <a:srgbClr val="1A1A1A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5" y="487"/>
            <a:ext cx="12190271" cy="6857028"/>
            <a:chOff x="0" y="0"/>
            <a:chExt cx="12192000" cy="6858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57383"/>
              <a:ext cx="2965938" cy="470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869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Line"/>
          <p:cNvCxnSpPr/>
          <p:nvPr/>
        </p:nvCxnSpPr>
        <p:spPr>
          <a:xfrm>
            <a:off x="866" y="2478229"/>
            <a:ext cx="13052156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3642076" y="2898382"/>
            <a:ext cx="6266135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Applications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242751" y="1552899"/>
            <a:ext cx="546632" cy="546632"/>
            <a:chOff x="1990795" y="2892107"/>
            <a:chExt cx="557672" cy="557672"/>
          </a:xfrm>
          <a:noFill/>
        </p:grpSpPr>
        <p:sp>
          <p:nvSpPr>
            <p:cNvPr id="126" name="Freeform: Shape 125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7" name="Freeform: Shape 126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95" name="Oval 94"/>
          <p:cNvSpPr/>
          <p:nvPr/>
        </p:nvSpPr>
        <p:spPr bwMode="auto">
          <a:xfrm>
            <a:off x="345382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602981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8618705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1207598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1039430" y="1645120"/>
            <a:ext cx="460821" cy="430098"/>
            <a:chOff x="2028485" y="5305924"/>
            <a:chExt cx="546628" cy="510184"/>
          </a:xfrm>
          <a:noFill/>
        </p:grpSpPr>
        <p:sp>
          <p:nvSpPr>
            <p:cNvPr id="11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0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4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01" name="Group 14"/>
          <p:cNvGrpSpPr>
            <a:grpSpLocks noChangeAspect="1"/>
          </p:cNvGrpSpPr>
          <p:nvPr/>
        </p:nvGrpSpPr>
        <p:grpSpPr bwMode="auto">
          <a:xfrm>
            <a:off x="5935404" y="1591086"/>
            <a:ext cx="313309" cy="483840"/>
            <a:chOff x="2912" y="2002"/>
            <a:chExt cx="158" cy="244"/>
          </a:xfrm>
          <a:noFill/>
        </p:grpSpPr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2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3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4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</p:grpSp>
      <p:grpSp>
        <p:nvGrpSpPr>
          <p:cNvPr id="102" name="Group 27"/>
          <p:cNvGrpSpPr>
            <a:grpSpLocks noChangeAspect="1"/>
          </p:cNvGrpSpPr>
          <p:nvPr/>
        </p:nvGrpSpPr>
        <p:grpSpPr bwMode="auto">
          <a:xfrm>
            <a:off x="8471282" y="1686617"/>
            <a:ext cx="419334" cy="374267"/>
            <a:chOff x="3810" y="2105"/>
            <a:chExt cx="214" cy="191"/>
          </a:xfrm>
          <a:noFill/>
        </p:grpSpPr>
        <p:sp>
          <p:nvSpPr>
            <p:cNvPr id="105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6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7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9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0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6639588" y="1301287"/>
            <a:ext cx="5251538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588716" y="1334495"/>
            <a:ext cx="1797244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10721" y="3925138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365 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410721" y="4956577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SwiftKey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10721" y="5443215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Pix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410721" y="5929851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 Service and Support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721" y="4411777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Dynamics 365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8303006" y="3932236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Skype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303006" y="5450312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108021" y="4901313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03006" y="441887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Teams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03006" y="489153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 dirty="0" err="1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Calendar.help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7"/>
          <p:cNvGrpSpPr>
            <a:grpSpLocks noChangeAspect="1"/>
          </p:cNvGrpSpPr>
          <p:nvPr/>
        </p:nvGrpSpPr>
        <p:grpSpPr bwMode="auto">
          <a:xfrm>
            <a:off x="5867569" y="1650425"/>
            <a:ext cx="448152" cy="399987"/>
            <a:chOff x="3810" y="2105"/>
            <a:chExt cx="214" cy="191"/>
          </a:xfrm>
          <a:solidFill>
            <a:schemeClr val="bg1"/>
          </a:solidFill>
        </p:grpSpPr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 bwMode="auto">
          <a:xfrm>
            <a:off x="6029402" y="2412357"/>
            <a:ext cx="124486" cy="1244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009281" y="2806083"/>
            <a:ext cx="4185670" cy="37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"/>
                <a:cs typeface="Segoe UI Semilight" panose="020B0402040204020203" pitchFamily="34" charset="0"/>
              </a:rPr>
              <a:t>Include</a:t>
            </a:r>
            <a:r>
              <a:rPr lang="en-US" sz="3920" kern="0" dirty="0">
                <a:solidFill>
                  <a:srgbClr val="0D0D0D"/>
                </a:solidFill>
                <a:latin typeface="Segoe UI"/>
                <a:cs typeface="Segoe UI Semilight" panose="020B0402040204020203" pitchFamily="34" charset="0"/>
              </a:rPr>
              <a:t> AI - 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Services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6039316" y="406306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 Customizations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6039316" y="3511023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</a:t>
            </a:r>
          </a:p>
        </p:txBody>
      </p:sp>
      <p:sp>
        <p:nvSpPr>
          <p:cNvPr id="89" name="Oval 88"/>
          <p:cNvSpPr/>
          <p:nvPr/>
        </p:nvSpPr>
        <p:spPr bwMode="auto">
          <a:xfrm>
            <a:off x="850789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639716" y="1538916"/>
            <a:ext cx="546632" cy="546632"/>
            <a:chOff x="1990795" y="2892107"/>
            <a:chExt cx="557672" cy="557672"/>
          </a:xfrm>
          <a:noFill/>
        </p:grpSpPr>
        <p:sp>
          <p:nvSpPr>
            <p:cNvPr id="91" name="Freeform: Shape 9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Freeform: Shape 9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>
            <a:off x="8617463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8449297" y="1644721"/>
            <a:ext cx="460821" cy="430097"/>
            <a:chOff x="2028485" y="5305924"/>
            <a:chExt cx="546628" cy="510184"/>
          </a:xfrm>
          <a:noFill/>
        </p:grpSpPr>
        <p:sp>
          <p:nvSpPr>
            <p:cNvPr id="9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4" name="Oval 103"/>
          <p:cNvSpPr/>
          <p:nvPr/>
        </p:nvSpPr>
        <p:spPr bwMode="auto">
          <a:xfrm>
            <a:off x="3439681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5" name="Group 14"/>
          <p:cNvGrpSpPr>
            <a:grpSpLocks noChangeAspect="1"/>
          </p:cNvGrpSpPr>
          <p:nvPr/>
        </p:nvGrpSpPr>
        <p:grpSpPr bwMode="auto">
          <a:xfrm>
            <a:off x="3374100" y="1662370"/>
            <a:ext cx="255649" cy="394798"/>
            <a:chOff x="2912" y="2002"/>
            <a:chExt cx="158" cy="244"/>
          </a:xfrm>
          <a:noFill/>
        </p:grpSpPr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69288" y="1266408"/>
            <a:ext cx="11921850" cy="1008300"/>
            <a:chOff x="273842" y="1266321"/>
            <a:chExt cx="12162634" cy="1028664"/>
          </a:xfrm>
          <a:noFill/>
        </p:grpSpPr>
        <p:sp>
          <p:nvSpPr>
            <p:cNvPr id="112" name="Rectangle 111"/>
            <p:cNvSpPr/>
            <p:nvPr/>
          </p:nvSpPr>
          <p:spPr bwMode="auto">
            <a:xfrm>
              <a:off x="273842" y="1266321"/>
              <a:ext cx="5438140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6791012" y="1304385"/>
              <a:ext cx="5645464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6039316" y="4618457"/>
            <a:ext cx="5528361" cy="4692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E9A94-20A2-4588-ACE0-4C50CCD5446C}"/>
              </a:ext>
            </a:extLst>
          </p:cNvPr>
          <p:cNvSpPr/>
          <p:nvPr/>
        </p:nvSpPr>
        <p:spPr>
          <a:xfrm>
            <a:off x="6039316" y="5192211"/>
            <a:ext cx="3281177" cy="3620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20518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866" y="3341353"/>
            <a:ext cx="12189648" cy="35151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1731" y="1459"/>
            <a:ext cx="12188542" cy="33209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866" y="974"/>
            <a:ext cx="12206461" cy="3321476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66" y="3313076"/>
            <a:ext cx="12189648" cy="0"/>
          </a:xfrm>
          <a:prstGeom prst="line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896458" y="3982258"/>
            <a:ext cx="1919696" cy="1807194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Labs</a:t>
            </a:r>
            <a:endParaRPr lang="en-US" sz="2000" b="1">
              <a:gradFill>
                <a:gsLst>
                  <a:gs pos="11628">
                    <a:srgbClr val="3F3F3F"/>
                  </a:gs>
                  <a:gs pos="54000">
                    <a:srgbClr val="3F3F3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 early look at emerging Cognitive Services technologies: discover, try, and give feedback on new technologies before general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21631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Knowledge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Map complex information and data in order to solve specific tasks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4749-D0CB-462D-8C1B-676EAFAC13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39" y="2870511"/>
            <a:ext cx="1138482" cy="1142677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234217" y="3982259"/>
            <a:ext cx="1919696" cy="1112767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Process text and </a:t>
            </a:r>
            <a:b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learn how to recognize what users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69B4-DCE3-49D1-A283-CE851767DA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25" y="2870508"/>
            <a:ext cx="1138482" cy="1142676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09046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Access billions of web pages, images, videos, and news with the power of Bing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F6ADD-863C-4CC8-82F7-5FDED46E70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53" y="2870509"/>
            <a:ext cx="1138482" cy="114267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0894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From faces to feelings, allow your apps to understand images and video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BBEA5-3BE7-4A1C-A248-A2437260A7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" y="2870508"/>
            <a:ext cx="1138482" cy="1142676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158308" y="3982258"/>
            <a:ext cx="2108191" cy="1298665"/>
          </a:xfrm>
          <a:prstGeom prst="rect">
            <a:avLst/>
          </a:prstGeom>
          <a:noFill/>
        </p:spPr>
        <p:txBody>
          <a:bodyPr wrap="square" lIns="179183" tIns="143347" rIns="89617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Hear and speak to your users by filtering noise, identifying speakers, </a:t>
            </a:r>
            <a:b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and understanding intent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DD27C-FFAF-448F-9AD1-E3F708A995D5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54" y="2870508"/>
            <a:ext cx="1138299" cy="1142676"/>
          </a:xfrm>
          <a:prstGeom prst="ellipse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A386A5-8712-4774-A469-BBABE6FAF283}"/>
              </a:ext>
            </a:extLst>
          </p:cNvPr>
          <p:cNvGrpSpPr/>
          <p:nvPr/>
        </p:nvGrpSpPr>
        <p:grpSpPr>
          <a:xfrm>
            <a:off x="10284968" y="2883951"/>
            <a:ext cx="1142676" cy="1142676"/>
            <a:chOff x="10495195" y="2941204"/>
            <a:chExt cx="1165754" cy="1165754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65815-C966-4508-BF15-1D5FB037C0A7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459919D-F1E7-418D-AF32-705CD615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D7749-590C-4B2A-A451-0C63865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698"/>
            <a:ext cx="10801919" cy="1107996"/>
          </a:xfrm>
        </p:spPr>
        <p:txBody>
          <a:bodyPr/>
          <a:lstStyle/>
          <a:p>
            <a: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Microsoft Cognitive Services</a:t>
            </a:r>
            <a:b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Give your apps a human side</a:t>
            </a: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03526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4675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0" grpId="0"/>
      <p:bldP spid="20" grpId="1"/>
      <p:bldP spid="21" grpId="0"/>
      <p:bldP spid="21" grpId="1"/>
      <p:bldP spid="28" grpId="0"/>
      <p:bldP spid="28" grpId="1"/>
      <p:bldP spid="18" grpId="0"/>
      <p:bldP spid="18" grpId="1"/>
      <p:bldP spid="19" grpId="0"/>
      <p:bldP spid="19" grpId="1"/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95D1E38A-6F9F-46EB-BCF9-585090763F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1731" y="1459"/>
            <a:ext cx="12188542" cy="332099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DD9A00F2-AA90-4065-BD9F-665380EE2A7F}"/>
              </a:ext>
            </a:extLst>
          </p:cNvPr>
          <p:cNvSpPr/>
          <p:nvPr/>
        </p:nvSpPr>
        <p:spPr bwMode="auto">
          <a:xfrm>
            <a:off x="10405295" y="1152428"/>
            <a:ext cx="1142676" cy="1142676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B412D2-54DD-439B-94C6-415624C0BE91}"/>
              </a:ext>
            </a:extLst>
          </p:cNvPr>
          <p:cNvSpPr/>
          <p:nvPr/>
        </p:nvSpPr>
        <p:spPr bwMode="auto">
          <a:xfrm>
            <a:off x="866" y="974"/>
            <a:ext cx="12206461" cy="3321476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F0E3DB-F4D3-44FD-B852-14C7019CA0EF}"/>
              </a:ext>
            </a:extLst>
          </p:cNvPr>
          <p:cNvSpPr/>
          <p:nvPr/>
        </p:nvSpPr>
        <p:spPr bwMode="auto">
          <a:xfrm>
            <a:off x="1488" y="1916462"/>
            <a:ext cx="12189648" cy="494105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A5C6AE0-79FF-4CC7-BA3A-E57AC56D2C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1" y="1098189"/>
            <a:ext cx="1138320" cy="1142514"/>
          </a:xfrm>
          <a:prstGeom prst="ellipse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70B6926-3E6B-403B-9E0F-89307D0436E5}"/>
              </a:ext>
            </a:extLst>
          </p:cNvPr>
          <p:cNvSpPr txBox="1"/>
          <p:nvPr/>
        </p:nvSpPr>
        <p:spPr>
          <a:xfrm>
            <a:off x="271770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E063805-C235-4BF1-BF9D-868D1357535D}"/>
              </a:ext>
            </a:extLst>
          </p:cNvPr>
          <p:cNvSpPr/>
          <p:nvPr/>
        </p:nvSpPr>
        <p:spPr bwMode="auto">
          <a:xfrm>
            <a:off x="335310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Computer Vision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A617C5-96A0-4CA2-B1C6-187EBFDC462D}"/>
              </a:ext>
            </a:extLst>
          </p:cNvPr>
          <p:cNvSpPr/>
          <p:nvPr/>
        </p:nvSpPr>
        <p:spPr bwMode="auto">
          <a:xfrm>
            <a:off x="335310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Face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4617CB-13B1-4885-B57F-DD0592AE7800}"/>
              </a:ext>
            </a:extLst>
          </p:cNvPr>
          <p:cNvSpPr/>
          <p:nvPr/>
        </p:nvSpPr>
        <p:spPr bwMode="auto">
          <a:xfrm>
            <a:off x="335310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Emotion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405242-979F-4125-88E1-33A0912CAFC5}"/>
              </a:ext>
            </a:extLst>
          </p:cNvPr>
          <p:cNvSpPr/>
          <p:nvPr/>
        </p:nvSpPr>
        <p:spPr bwMode="auto">
          <a:xfrm>
            <a:off x="335310" y="397624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Content Moderator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BF8C55-E783-4A9B-92B3-BF2331A84C17}"/>
              </a:ext>
            </a:extLst>
          </p:cNvPr>
          <p:cNvSpPr/>
          <p:nvPr/>
        </p:nvSpPr>
        <p:spPr bwMode="auto">
          <a:xfrm>
            <a:off x="335310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Video Indexer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4C93B6-DB2D-4276-AA54-086899D89FF4}"/>
              </a:ext>
            </a:extLst>
          </p:cNvPr>
          <p:cNvSpPr/>
          <p:nvPr/>
        </p:nvSpPr>
        <p:spPr bwMode="auto">
          <a:xfrm>
            <a:off x="335310" y="434018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Custom Vision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50FFDA4-4963-4D42-9976-8569E35D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83" y="1098188"/>
            <a:ext cx="1138320" cy="1142514"/>
          </a:xfrm>
          <a:prstGeom prst="ellipse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47CF2B-A8FE-4D63-8D9E-D13BE1A31CD9}"/>
              </a:ext>
            </a:extLst>
          </p:cNvPr>
          <p:cNvSpPr txBox="1"/>
          <p:nvPr/>
        </p:nvSpPr>
        <p:spPr>
          <a:xfrm>
            <a:off x="4169831" y="20112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0BC242-5C2F-4F14-B985-89EB2489BD9F}"/>
              </a:ext>
            </a:extLst>
          </p:cNvPr>
          <p:cNvSpPr/>
          <p:nvPr/>
        </p:nvSpPr>
        <p:spPr bwMode="auto">
          <a:xfrm>
            <a:off x="4233372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Language Understanding (LUIS)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C8414B-F8CF-436B-872A-7011E4CA4A2E}"/>
              </a:ext>
            </a:extLst>
          </p:cNvPr>
          <p:cNvSpPr/>
          <p:nvPr/>
        </p:nvSpPr>
        <p:spPr bwMode="auto">
          <a:xfrm>
            <a:off x="423337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Text Analytics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2D5F2F-5593-418C-90F7-C90DB32199D9}"/>
              </a:ext>
            </a:extLst>
          </p:cNvPr>
          <p:cNvSpPr/>
          <p:nvPr/>
        </p:nvSpPr>
        <p:spPr bwMode="auto">
          <a:xfrm>
            <a:off x="423337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Spell Check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D78DDC7-60B1-4C31-ADCB-603FD644FCEA}"/>
              </a:ext>
            </a:extLst>
          </p:cNvPr>
          <p:cNvSpPr/>
          <p:nvPr/>
        </p:nvSpPr>
        <p:spPr bwMode="auto">
          <a:xfrm>
            <a:off x="4233372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Translator Text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B084A6E-5F97-4E1F-AEDA-DEBBDB5F208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44" y="1098190"/>
            <a:ext cx="1138320" cy="1142514"/>
          </a:xfrm>
          <a:prstGeom prst="ellipse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A682EE9-62ED-458D-99B2-F390CB6AEC13}"/>
              </a:ext>
            </a:extLst>
          </p:cNvPr>
          <p:cNvSpPr txBox="1"/>
          <p:nvPr/>
        </p:nvSpPr>
        <p:spPr>
          <a:xfrm>
            <a:off x="8067892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FE30CE5-24F6-43C0-AFCD-F2E32E72DE0B}"/>
              </a:ext>
            </a:extLst>
          </p:cNvPr>
          <p:cNvSpPr/>
          <p:nvPr/>
        </p:nvSpPr>
        <p:spPr bwMode="auto">
          <a:xfrm>
            <a:off x="8131433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Autosuggest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DD8B15-7FF0-4077-A4B3-5B9DD760B529}"/>
              </a:ext>
            </a:extLst>
          </p:cNvPr>
          <p:cNvSpPr/>
          <p:nvPr/>
        </p:nvSpPr>
        <p:spPr bwMode="auto">
          <a:xfrm>
            <a:off x="8131433" y="3248377"/>
            <a:ext cx="1792342" cy="181845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91427" rIns="89617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Search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C45C1C-AB08-4F9A-84BA-B9887A6259CA}"/>
              </a:ext>
            </a:extLst>
          </p:cNvPr>
          <p:cNvSpPr/>
          <p:nvPr/>
        </p:nvSpPr>
        <p:spPr bwMode="auto">
          <a:xfrm>
            <a:off x="8131433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Entity Search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48F8FB-246A-4679-AC20-994DE370B835}"/>
              </a:ext>
            </a:extLst>
          </p:cNvPr>
          <p:cNvSpPr/>
          <p:nvPr/>
        </p:nvSpPr>
        <p:spPr bwMode="auto">
          <a:xfrm>
            <a:off x="8131433" y="511303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Statistics add-in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CF39BF8-E4A0-49FB-8659-5BE12B25B199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45" y="1098189"/>
            <a:ext cx="1138138" cy="1142514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3E7A367-18A1-4224-B12E-0B5AE1A4F2C7}"/>
              </a:ext>
            </a:extLst>
          </p:cNvPr>
          <p:cNvSpPr txBox="1"/>
          <p:nvPr/>
        </p:nvSpPr>
        <p:spPr>
          <a:xfrm>
            <a:off x="2220801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89604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12450A2-86B7-4F60-82E0-BE194D496CE1}"/>
              </a:ext>
            </a:extLst>
          </p:cNvPr>
          <p:cNvSpPr/>
          <p:nvPr/>
        </p:nvSpPr>
        <p:spPr bwMode="auto">
          <a:xfrm>
            <a:off x="228434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Speaker Recognition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DEFA7D-B86C-4211-8F4B-238D755B3F82}"/>
              </a:ext>
            </a:extLst>
          </p:cNvPr>
          <p:cNvSpPr/>
          <p:nvPr/>
        </p:nvSpPr>
        <p:spPr bwMode="auto">
          <a:xfrm>
            <a:off x="228434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Speech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0A2DD7CB-4FF4-4E6B-B200-EF4A454EF3D2}"/>
              </a:ext>
            </a:extLst>
          </p:cNvPr>
          <p:cNvSpPr>
            <a:spLocks/>
          </p:cNvSpPr>
          <p:nvPr/>
        </p:nvSpPr>
        <p:spPr bwMode="auto">
          <a:xfrm>
            <a:off x="10766705" y="1441066"/>
            <a:ext cx="419856" cy="483640"/>
          </a:xfrm>
          <a:custGeom>
            <a:avLst/>
            <a:gdLst>
              <a:gd name="T0" fmla="*/ 88 w 329"/>
              <a:gd name="T1" fmla="*/ 0 h 380"/>
              <a:gd name="T2" fmla="*/ 126 w 329"/>
              <a:gd name="T3" fmla="*/ 0 h 380"/>
              <a:gd name="T4" fmla="*/ 126 w 329"/>
              <a:gd name="T5" fmla="*/ 132 h 380"/>
              <a:gd name="T6" fmla="*/ 123 w 329"/>
              <a:gd name="T7" fmla="*/ 146 h 380"/>
              <a:gd name="T8" fmla="*/ 10 w 329"/>
              <a:gd name="T9" fmla="*/ 341 h 380"/>
              <a:gd name="T10" fmla="*/ 32 w 329"/>
              <a:gd name="T11" fmla="*/ 380 h 380"/>
              <a:gd name="T12" fmla="*/ 298 w 329"/>
              <a:gd name="T13" fmla="*/ 380 h 380"/>
              <a:gd name="T14" fmla="*/ 319 w 329"/>
              <a:gd name="T15" fmla="*/ 342 h 380"/>
              <a:gd name="T16" fmla="*/ 206 w 329"/>
              <a:gd name="T17" fmla="*/ 146 h 380"/>
              <a:gd name="T18" fmla="*/ 203 w 329"/>
              <a:gd name="T19" fmla="*/ 132 h 380"/>
              <a:gd name="T20" fmla="*/ 203 w 329"/>
              <a:gd name="T21" fmla="*/ 0 h 380"/>
              <a:gd name="T22" fmla="*/ 241 w 329"/>
              <a:gd name="T23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9" h="380">
                <a:moveTo>
                  <a:pt x="88" y="0"/>
                </a:moveTo>
                <a:cubicBezTo>
                  <a:pt x="126" y="0"/>
                  <a:pt x="126" y="0"/>
                  <a:pt x="126" y="0"/>
                </a:cubicBezTo>
                <a:cubicBezTo>
                  <a:pt x="126" y="132"/>
                  <a:pt x="126" y="132"/>
                  <a:pt x="126" y="132"/>
                </a:cubicBezTo>
                <a:cubicBezTo>
                  <a:pt x="126" y="137"/>
                  <a:pt x="125" y="142"/>
                  <a:pt x="123" y="146"/>
                </a:cubicBezTo>
                <a:cubicBezTo>
                  <a:pt x="10" y="341"/>
                  <a:pt x="10" y="341"/>
                  <a:pt x="10" y="341"/>
                </a:cubicBezTo>
                <a:cubicBezTo>
                  <a:pt x="0" y="358"/>
                  <a:pt x="12" y="380"/>
                  <a:pt x="32" y="380"/>
                </a:cubicBezTo>
                <a:cubicBezTo>
                  <a:pt x="298" y="380"/>
                  <a:pt x="298" y="380"/>
                  <a:pt x="298" y="380"/>
                </a:cubicBezTo>
                <a:cubicBezTo>
                  <a:pt x="317" y="380"/>
                  <a:pt x="329" y="358"/>
                  <a:pt x="319" y="342"/>
                </a:cubicBezTo>
                <a:cubicBezTo>
                  <a:pt x="206" y="146"/>
                  <a:pt x="206" y="146"/>
                  <a:pt x="206" y="146"/>
                </a:cubicBezTo>
                <a:cubicBezTo>
                  <a:pt x="204" y="142"/>
                  <a:pt x="203" y="137"/>
                  <a:pt x="203" y="132"/>
                </a:cubicBezTo>
                <a:cubicBezTo>
                  <a:pt x="203" y="0"/>
                  <a:pt x="203" y="0"/>
                  <a:pt x="203" y="0"/>
                </a:cubicBezTo>
                <a:cubicBezTo>
                  <a:pt x="241" y="0"/>
                  <a:pt x="241" y="0"/>
                  <a:pt x="241" y="0"/>
                </a:cubicBezTo>
              </a:path>
            </a:pathLst>
          </a:custGeom>
          <a:noFill/>
          <a:ln w="50800" cap="sq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3963">
              <a:defRPr/>
            </a:pPr>
            <a:endParaRPr lang="en-US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549282-3F4C-4DAD-9BAF-C141EFBEC1C9}"/>
              </a:ext>
            </a:extLst>
          </p:cNvPr>
          <p:cNvSpPr txBox="1"/>
          <p:nvPr/>
        </p:nvSpPr>
        <p:spPr>
          <a:xfrm>
            <a:off x="10016921" y="20227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Labs</a:t>
            </a:r>
            <a:endParaRPr lang="en-US" sz="2400" b="1" dirty="0">
              <a:gradFill>
                <a:gsLst>
                  <a:gs pos="64545">
                    <a:srgbClr val="353535"/>
                  </a:gs>
                  <a:gs pos="40000">
                    <a:srgbClr val="353535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3675C5-E9D1-4D28-A6C7-A62E6F805F8D}"/>
              </a:ext>
            </a:extLst>
          </p:cNvPr>
          <p:cNvSpPr/>
          <p:nvPr/>
        </p:nvSpPr>
        <p:spPr bwMode="auto">
          <a:xfrm>
            <a:off x="10080462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Academic Knowledge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43D32E0-191E-46D6-BFF0-5828471985B0}"/>
              </a:ext>
            </a:extLst>
          </p:cNvPr>
          <p:cNvSpPr/>
          <p:nvPr/>
        </p:nvSpPr>
        <p:spPr bwMode="auto">
          <a:xfrm>
            <a:off x="10080462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Entity Linking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0270639-0586-47E3-9187-A50E6330D3D7}"/>
              </a:ext>
            </a:extLst>
          </p:cNvPr>
          <p:cNvSpPr/>
          <p:nvPr/>
        </p:nvSpPr>
        <p:spPr bwMode="auto">
          <a:xfrm>
            <a:off x="10080462" y="397624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Knowledge </a:t>
            </a:r>
            <a:b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Exploration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D94F6B1-A562-497D-A83E-05BE67390DD7}"/>
              </a:ext>
            </a:extLst>
          </p:cNvPr>
          <p:cNvSpPr/>
          <p:nvPr/>
        </p:nvSpPr>
        <p:spPr bwMode="auto">
          <a:xfrm>
            <a:off x="1008046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Gesture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9503FB2-2D49-40D0-878C-F953287995DB}"/>
              </a:ext>
            </a:extLst>
          </p:cNvPr>
          <p:cNvSpPr/>
          <p:nvPr/>
        </p:nvSpPr>
        <p:spPr bwMode="auto">
          <a:xfrm>
            <a:off x="1008046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Local Insights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AEB21D-5BE8-4E92-B18E-F6378338F81A}"/>
              </a:ext>
            </a:extLst>
          </p:cNvPr>
          <p:cNvSpPr/>
          <p:nvPr/>
        </p:nvSpPr>
        <p:spPr bwMode="auto">
          <a:xfrm>
            <a:off x="10080462" y="434018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Event Tracking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DC9C2A2-ADE1-4D42-A7B9-9437BECCF47D}"/>
              </a:ext>
            </a:extLst>
          </p:cNvPr>
          <p:cNvSpPr/>
          <p:nvPr/>
        </p:nvSpPr>
        <p:spPr bwMode="auto">
          <a:xfrm>
            <a:off x="8131433" y="54852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Visual Search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C3DC13D-3819-4377-B0EE-6CDF9A6B0C2C}"/>
              </a:ext>
            </a:extLst>
          </p:cNvPr>
          <p:cNvSpPr/>
          <p:nvPr/>
        </p:nvSpPr>
        <p:spPr bwMode="auto">
          <a:xfrm>
            <a:off x="8131433" y="585737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Bing Custom Search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C83791-64A1-434E-AFDC-D7582ED83465}"/>
              </a:ext>
            </a:extLst>
          </p:cNvPr>
          <p:cNvSpPr/>
          <p:nvPr/>
        </p:nvSpPr>
        <p:spPr bwMode="auto">
          <a:xfrm>
            <a:off x="2284342" y="3979891"/>
            <a:ext cx="1792342" cy="149234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91427" rIns="89617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Unified Speech</a:t>
            </a:r>
          </a:p>
          <a:p>
            <a:pPr algn="ctr" defTabSz="860568">
              <a:lnSpc>
                <a:spcPct val="90000"/>
              </a:lnSpc>
              <a:defRPr/>
            </a:pPr>
            <a:endParaRPr lang="en-US" sz="1050" i="1" kern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395C40-7D2A-4538-8A74-2FF6077B9C99}"/>
              </a:ext>
            </a:extLst>
          </p:cNvPr>
          <p:cNvSpPr/>
          <p:nvPr/>
        </p:nvSpPr>
        <p:spPr bwMode="auto">
          <a:xfrm>
            <a:off x="10080462" y="470411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Answer 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4CA12EF-836C-4C02-A5AD-29B617346954}"/>
              </a:ext>
            </a:extLst>
          </p:cNvPr>
          <p:cNvSpPr/>
          <p:nvPr/>
        </p:nvSpPr>
        <p:spPr bwMode="auto">
          <a:xfrm>
            <a:off x="10080462" y="506805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URL Preview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04AFC3-AD7C-4ED9-802F-31B26FD46231}"/>
              </a:ext>
            </a:extLst>
          </p:cNvPr>
          <p:cNvSpPr/>
          <p:nvPr/>
        </p:nvSpPr>
        <p:spPr bwMode="auto">
          <a:xfrm>
            <a:off x="10080462" y="5431990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Anomaly Finder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5781BE-F171-4C59-9510-4108FAACA621}"/>
              </a:ext>
            </a:extLst>
          </p:cNvPr>
          <p:cNvSpPr/>
          <p:nvPr/>
        </p:nvSpPr>
        <p:spPr bwMode="auto">
          <a:xfrm>
            <a:off x="10080462" y="5795925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Conversation Learner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AFC0429-EAE8-444C-A9CC-E95833F70C86}"/>
              </a:ext>
            </a:extLst>
          </p:cNvPr>
          <p:cNvSpPr/>
          <p:nvPr/>
        </p:nvSpPr>
        <p:spPr bwMode="auto">
          <a:xfrm>
            <a:off x="10080462" y="615986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Personality Chat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4E3ABB0-B3B0-4F34-8525-A267302C84F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13" y="1098191"/>
            <a:ext cx="1138320" cy="1142515"/>
          </a:xfrm>
          <a:prstGeom prst="ellipse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725439F-9E32-414F-840B-D214B4BE44E7}"/>
              </a:ext>
            </a:extLst>
          </p:cNvPr>
          <p:cNvSpPr txBox="1"/>
          <p:nvPr/>
        </p:nvSpPr>
        <p:spPr>
          <a:xfrm>
            <a:off x="6118861" y="20112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>
            <a:defPPr>
              <a:defRPr lang="en-US"/>
            </a:defPPr>
            <a:lvl1pPr algn="ctr" defTabSz="913873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895526">
              <a:spcAft>
                <a:spcPts val="588"/>
              </a:spcAft>
              <a:defRPr/>
            </a:pPr>
            <a:r>
              <a:rPr lang="en-US" dirty="0"/>
              <a:t>Knowledge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42B609-CBBE-43E8-88D1-1EF28250ACA4}"/>
              </a:ext>
            </a:extLst>
          </p:cNvPr>
          <p:cNvSpPr/>
          <p:nvPr/>
        </p:nvSpPr>
        <p:spPr bwMode="auto">
          <a:xfrm>
            <a:off x="618240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Azure Search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4D2724F-9414-485C-A1FD-736D1BE3F249}"/>
              </a:ext>
            </a:extLst>
          </p:cNvPr>
          <p:cNvSpPr/>
          <p:nvPr/>
        </p:nvSpPr>
        <p:spPr bwMode="auto">
          <a:xfrm>
            <a:off x="618240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QnA</a:t>
            </a: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 Maker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090B6-123B-4731-9878-A4C8A542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32522"/>
            <a:ext cx="11018520" cy="751997"/>
          </a:xfrm>
        </p:spPr>
        <p:txBody>
          <a:bodyPr/>
          <a:lstStyle/>
          <a:p>
            <a: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Microsoft Cognitive Services</a:t>
            </a: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9542B6-F237-43C5-B6AF-ACA295F2BC1D}"/>
              </a:ext>
            </a:extLst>
          </p:cNvPr>
          <p:cNvSpPr/>
          <p:nvPr/>
        </p:nvSpPr>
        <p:spPr bwMode="auto">
          <a:xfrm>
            <a:off x="2284341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"/>
              </a:rPr>
              <a:t>Custom Speech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A1391-8F0A-41D2-A737-43FB9C377BD9}"/>
              </a:ext>
            </a:extLst>
          </p:cNvPr>
          <p:cNvSpPr/>
          <p:nvPr/>
        </p:nvSpPr>
        <p:spPr bwMode="auto">
          <a:xfrm>
            <a:off x="2284341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"/>
              </a:rPr>
              <a:t>Translator Speech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151BED-BC15-4A50-BB02-C12666F0661B}"/>
              </a:ext>
            </a:extLst>
          </p:cNvPr>
          <p:cNvSpPr/>
          <p:nvPr/>
        </p:nvSpPr>
        <p:spPr bwMode="auto">
          <a:xfrm>
            <a:off x="2450730" y="4304941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Speech to Text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Speech</a:t>
            </a:r>
            <a:endParaRPr lang="en-US" sz="400" i="1" kern="0" dirty="0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91B230-F477-4146-97E2-2D0C5B809D53}"/>
              </a:ext>
            </a:extLst>
          </p:cNvPr>
          <p:cNvSpPr/>
          <p:nvPr/>
        </p:nvSpPr>
        <p:spPr bwMode="auto">
          <a:xfrm>
            <a:off x="2450730" y="4660178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Text to Speech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Voice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B1B1AA-D64A-45BF-A0D9-8558B448D6C4}"/>
              </a:ext>
            </a:extLst>
          </p:cNvPr>
          <p:cNvSpPr/>
          <p:nvPr/>
        </p:nvSpPr>
        <p:spPr bwMode="auto">
          <a:xfrm>
            <a:off x="2450730" y="5015415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Speech Translation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Translator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ECC83B-95EB-462C-9D52-6562B10749D5}"/>
              </a:ext>
            </a:extLst>
          </p:cNvPr>
          <p:cNvSpPr/>
          <p:nvPr/>
        </p:nvSpPr>
        <p:spPr bwMode="auto">
          <a:xfrm>
            <a:off x="8303945" y="3569756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Web Search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DE40E1-0CC7-489C-B462-48E192AFCCAC}"/>
              </a:ext>
            </a:extLst>
          </p:cNvPr>
          <p:cNvSpPr/>
          <p:nvPr/>
        </p:nvSpPr>
        <p:spPr bwMode="auto">
          <a:xfrm>
            <a:off x="8303945" y="3927122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Image Search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D3797F0-B0A4-461A-90EC-D330A94E988A}"/>
              </a:ext>
            </a:extLst>
          </p:cNvPr>
          <p:cNvSpPr/>
          <p:nvPr/>
        </p:nvSpPr>
        <p:spPr bwMode="auto">
          <a:xfrm>
            <a:off x="8303945" y="4284488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News Search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EDD47C-4873-469A-8EAA-72CA50BA4780}"/>
              </a:ext>
            </a:extLst>
          </p:cNvPr>
          <p:cNvSpPr/>
          <p:nvPr/>
        </p:nvSpPr>
        <p:spPr bwMode="auto">
          <a:xfrm>
            <a:off x="8303945" y="4641854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Video Search</a:t>
            </a:r>
            <a:endParaRPr lang="en-US" sz="1100" kern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A5EC76-7BEA-E54D-8632-AFA3FD934D49}"/>
              </a:ext>
            </a:extLst>
          </p:cNvPr>
          <p:cNvSpPr/>
          <p:nvPr/>
        </p:nvSpPr>
        <p:spPr bwMode="auto">
          <a:xfrm>
            <a:off x="4233370" y="399570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Custom Vision</a:t>
            </a:r>
          </a:p>
        </p:txBody>
      </p:sp>
    </p:spTree>
    <p:extLst>
      <p:ext uri="{BB962C8B-B14F-4D97-AF65-F5344CB8AC3E}">
        <p14:creationId xmlns:p14="http://schemas.microsoft.com/office/powerpoint/2010/main" val="29306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6178E-8 L 0.04672 -1.36178E-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3803</TotalTime>
  <Words>1388</Words>
  <Application>Microsoft Office PowerPoint</Application>
  <PresentationFormat>Widescreen</PresentationFormat>
  <Paragraphs>327</Paragraphs>
  <Slides>22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Consolas</vt:lpstr>
      <vt:lpstr>Rockwell Condensed</vt:lpstr>
      <vt:lpstr>Segoe UI</vt:lpstr>
      <vt:lpstr>Segoe UI Light</vt:lpstr>
      <vt:lpstr>Segoe UI Semibold</vt:lpstr>
      <vt:lpstr>Segoe UI Semilight</vt:lpstr>
      <vt:lpstr>Symbol</vt:lpstr>
      <vt:lpstr>Wingdings</vt:lpstr>
      <vt:lpstr>5-50203_Microsoft_Ignite_Template</vt:lpstr>
      <vt:lpstr>1_5-50203_Microsoft_Ignite_Template</vt:lpstr>
      <vt:lpstr>think-cell Slide</vt:lpstr>
      <vt:lpstr>PowerPoint Presentation</vt:lpstr>
      <vt:lpstr>Introduction to  Azure AI Technologies </vt:lpstr>
      <vt:lpstr>The Azure AI Landscape</vt:lpstr>
      <vt:lpstr>PowerPoint Presentation</vt:lpstr>
      <vt:lpstr>PowerPoint Presentation</vt:lpstr>
      <vt:lpstr>PowerPoint Presentation</vt:lpstr>
      <vt:lpstr>PowerPoint Presentation</vt:lpstr>
      <vt:lpstr>Microsoft Cognitive Services Give your apps a human side</vt:lpstr>
      <vt:lpstr>Microsoft Cognitive Services</vt:lpstr>
      <vt:lpstr>Knowledge Mining with Azure Search</vt:lpstr>
      <vt:lpstr>Bot Framework - Engage with your users</vt:lpstr>
      <vt:lpstr>Combining Services for real-world applications</vt:lpstr>
      <vt:lpstr>PowerPoint Presentation</vt:lpstr>
      <vt:lpstr>The Data Science Process </vt:lpstr>
      <vt:lpstr>Machine Learning on Azure</vt:lpstr>
      <vt:lpstr>Popular Frameworks</vt:lpstr>
      <vt:lpstr>Azure ML/AI Infrastructure</vt:lpstr>
      <vt:lpstr>Flexible deployment Deploy and manage models on intelligent cloud and edge 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43</cp:revision>
  <dcterms:created xsi:type="dcterms:W3CDTF">2018-08-10T17:04:28Z</dcterms:created>
  <dcterms:modified xsi:type="dcterms:W3CDTF">2018-12-12T21:33:29Z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